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Default Extension="emf" ContentType="image/x-emf"/>
  <Override PartName="/ppt/charts/chart4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471" r:id="rId2"/>
    <p:sldId id="501" r:id="rId3"/>
    <p:sldId id="467" r:id="rId4"/>
    <p:sldId id="468" r:id="rId5"/>
    <p:sldId id="298" r:id="rId6"/>
    <p:sldId id="526" r:id="rId7"/>
    <p:sldId id="375" r:id="rId8"/>
    <p:sldId id="487" r:id="rId9"/>
    <p:sldId id="317" r:id="rId10"/>
    <p:sldId id="492" r:id="rId11"/>
    <p:sldId id="509" r:id="rId12"/>
    <p:sldId id="510" r:id="rId13"/>
    <p:sldId id="511" r:id="rId14"/>
    <p:sldId id="512" r:id="rId15"/>
    <p:sldId id="292" r:id="rId16"/>
    <p:sldId id="399" r:id="rId17"/>
    <p:sldId id="513" r:id="rId18"/>
    <p:sldId id="411" r:id="rId19"/>
    <p:sldId id="504" r:id="rId20"/>
    <p:sldId id="503" r:id="rId21"/>
    <p:sldId id="500" r:id="rId22"/>
    <p:sldId id="257" r:id="rId23"/>
    <p:sldId id="294" r:id="rId24"/>
    <p:sldId id="429" r:id="rId25"/>
    <p:sldId id="403" r:id="rId26"/>
    <p:sldId id="259" r:id="rId27"/>
    <p:sldId id="508" r:id="rId28"/>
    <p:sldId id="293" r:id="rId29"/>
    <p:sldId id="514" r:id="rId30"/>
    <p:sldId id="474" r:id="rId31"/>
    <p:sldId id="515" r:id="rId32"/>
    <p:sldId id="516" r:id="rId33"/>
    <p:sldId id="517" r:id="rId34"/>
    <p:sldId id="518" r:id="rId35"/>
    <p:sldId id="527" r:id="rId36"/>
    <p:sldId id="519" r:id="rId37"/>
    <p:sldId id="520" r:id="rId38"/>
    <p:sldId id="521" r:id="rId39"/>
    <p:sldId id="522" r:id="rId40"/>
    <p:sldId id="523" r:id="rId41"/>
    <p:sldId id="524" r:id="rId42"/>
    <p:sldId id="318" r:id="rId43"/>
    <p:sldId id="489" r:id="rId44"/>
    <p:sldId id="525" r:id="rId45"/>
    <p:sldId id="285" r:id="rId46"/>
    <p:sldId id="362" r:id="rId47"/>
    <p:sldId id="405" r:id="rId48"/>
    <p:sldId id="495" r:id="rId49"/>
    <p:sldId id="496" r:id="rId50"/>
    <p:sldId id="497" r:id="rId51"/>
    <p:sldId id="498" r:id="rId52"/>
    <p:sldId id="475" r:id="rId53"/>
    <p:sldId id="491" r:id="rId54"/>
    <p:sldId id="454" r:id="rId55"/>
    <p:sldId id="490" r:id="rId56"/>
    <p:sldId id="507" r:id="rId57"/>
    <p:sldId id="409" r:id="rId58"/>
    <p:sldId id="477" r:id="rId59"/>
    <p:sldId id="478" r:id="rId60"/>
    <p:sldId id="481" r:id="rId61"/>
  </p:sldIdLst>
  <p:sldSz cx="9144000" cy="6858000" type="screen4x3"/>
  <p:notesSz cx="6858000" cy="9979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DDDDDD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78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48" y="-84"/>
      </p:cViewPr>
      <p:guideLst>
        <p:guide orient="horz" pos="3145"/>
        <p:guide pos="215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9.xlsx"/><Relationship Id="rId1" Type="http://schemas.openxmlformats.org/officeDocument/2006/relationships/themeOverride" Target="../theme/themeOverride1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10"/>
  <c:chart>
    <c:title>
      <c:tx>
        <c:rich>
          <a:bodyPr/>
          <a:lstStyle/>
          <a:p>
            <a:pPr>
              <a:defRPr/>
            </a:pPr>
            <a:r>
              <a:rPr lang="en-ZA" sz="1400" dirty="0"/>
              <a:t>Firm distribution based on turnover</a:t>
            </a:r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8.4372850522871246E-2"/>
          <c:y val="0.20650014543866579"/>
          <c:w val="0.88046824290503967"/>
          <c:h val="0.793499854561334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2"/>
            <c:spPr>
              <a:solidFill>
                <a:srgbClr val="000000"/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0-1.5</c:v>
                </c:pt>
                <c:pt idx="1">
                  <c:v>1.5-11.5</c:v>
                </c:pt>
                <c:pt idx="2">
                  <c:v>&gt;11.5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10.4</c:v>
                </c:pt>
                <c:pt idx="1">
                  <c:v>39.5</c:v>
                </c:pt>
                <c:pt idx="2">
                  <c:v>50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Income: CPI 2000 prices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mmm\-yy</c:formatCode>
                <c:ptCount val="29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38323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  <c:pt idx="28">
                  <c:v>40878</c:v>
                </c:pt>
              </c:numCache>
            </c:numRef>
          </c:cat>
          <c:val>
            <c:numRef>
              <c:f>Sheet1!$C$2:$C$30</c:f>
              <c:numCache>
                <c:formatCode>#,##0</c:formatCode>
                <c:ptCount val="29"/>
                <c:pt idx="0">
                  <c:v>4502</c:v>
                </c:pt>
                <c:pt idx="1">
                  <c:v>4323</c:v>
                </c:pt>
                <c:pt idx="2">
                  <c:v>3598</c:v>
                </c:pt>
                <c:pt idx="3">
                  <c:v>3558</c:v>
                </c:pt>
                <c:pt idx="4">
                  <c:v>3212</c:v>
                </c:pt>
                <c:pt idx="5">
                  <c:v>3259</c:v>
                </c:pt>
                <c:pt idx="6">
                  <c:v>3395</c:v>
                </c:pt>
                <c:pt idx="7">
                  <c:v>3719</c:v>
                </c:pt>
                <c:pt idx="8">
                  <c:v>3562</c:v>
                </c:pt>
                <c:pt idx="9">
                  <c:v>3922</c:v>
                </c:pt>
                <c:pt idx="10">
                  <c:v>3725</c:v>
                </c:pt>
                <c:pt idx="11">
                  <c:v>3593</c:v>
                </c:pt>
                <c:pt idx="12">
                  <c:v>3426</c:v>
                </c:pt>
                <c:pt idx="13">
                  <c:v>3666</c:v>
                </c:pt>
                <c:pt idx="14">
                  <c:v>3692</c:v>
                </c:pt>
                <c:pt idx="15">
                  <c:v>3957</c:v>
                </c:pt>
                <c:pt idx="16">
                  <c:v>4330</c:v>
                </c:pt>
                <c:pt idx="17">
                  <c:v>5954</c:v>
                </c:pt>
                <c:pt idx="18">
                  <c:v>5983</c:v>
                </c:pt>
                <c:pt idx="19" formatCode="General">
                  <c:v>6771</c:v>
                </c:pt>
                <c:pt idx="20" formatCode="General">
                  <c:v>7183</c:v>
                </c:pt>
                <c:pt idx="21" formatCode="General">
                  <c:v>9499</c:v>
                </c:pt>
                <c:pt idx="22">
                  <c:v>10406.880025989891</c:v>
                </c:pt>
                <c:pt idx="23">
                  <c:v>9700.22869900773</c:v>
                </c:pt>
                <c:pt idx="24">
                  <c:v>8653.12385469119</c:v>
                </c:pt>
                <c:pt idx="25">
                  <c:v>8745.5441405263045</c:v>
                </c:pt>
                <c:pt idx="26">
                  <c:v>8699.4052696922809</c:v>
                </c:pt>
                <c:pt idx="27">
                  <c:v>9576.4593211140837</c:v>
                </c:pt>
                <c:pt idx="28">
                  <c:v>9527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Income : CESA LCI 2005 prices</c:v>
                </c:pt>
              </c:strCache>
            </c:strRef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Sheet1!$A$2:$A$30</c:f>
              <c:numCache>
                <c:formatCode>mmm\-yy</c:formatCode>
                <c:ptCount val="29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38323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  <c:pt idx="28">
                  <c:v>40878</c:v>
                </c:pt>
              </c:numCache>
            </c:numRef>
          </c:cat>
          <c:val>
            <c:numRef>
              <c:f>Sheet1!$D$2:$D$30</c:f>
              <c:numCache>
                <c:formatCode>#,##0</c:formatCode>
                <c:ptCount val="29"/>
                <c:pt idx="0">
                  <c:v>7638</c:v>
                </c:pt>
                <c:pt idx="1">
                  <c:v>8268</c:v>
                </c:pt>
                <c:pt idx="2">
                  <c:v>5770</c:v>
                </c:pt>
                <c:pt idx="3">
                  <c:v>5606</c:v>
                </c:pt>
                <c:pt idx="4">
                  <c:v>4607</c:v>
                </c:pt>
                <c:pt idx="5">
                  <c:v>5125</c:v>
                </c:pt>
                <c:pt idx="6">
                  <c:v>5607</c:v>
                </c:pt>
                <c:pt idx="7">
                  <c:v>5416</c:v>
                </c:pt>
                <c:pt idx="8">
                  <c:v>5368</c:v>
                </c:pt>
                <c:pt idx="9">
                  <c:v>5952</c:v>
                </c:pt>
                <c:pt idx="10">
                  <c:v>6056</c:v>
                </c:pt>
                <c:pt idx="11">
                  <c:v>5659</c:v>
                </c:pt>
                <c:pt idx="12">
                  <c:v>4639</c:v>
                </c:pt>
                <c:pt idx="13">
                  <c:v>4848</c:v>
                </c:pt>
                <c:pt idx="14">
                  <c:v>4918</c:v>
                </c:pt>
                <c:pt idx="15">
                  <c:v>5050</c:v>
                </c:pt>
                <c:pt idx="16">
                  <c:v>5557</c:v>
                </c:pt>
                <c:pt idx="17">
                  <c:v>7098</c:v>
                </c:pt>
                <c:pt idx="18">
                  <c:v>7354</c:v>
                </c:pt>
                <c:pt idx="19">
                  <c:v>7946</c:v>
                </c:pt>
                <c:pt idx="20">
                  <c:v>8478</c:v>
                </c:pt>
                <c:pt idx="21">
                  <c:v>10037</c:v>
                </c:pt>
                <c:pt idx="22">
                  <c:v>10665.560220413709</c:v>
                </c:pt>
                <c:pt idx="23">
                  <c:v>9692.4302247558153</c:v>
                </c:pt>
                <c:pt idx="24">
                  <c:v>8774.757944972489</c:v>
                </c:pt>
                <c:pt idx="25">
                  <c:v>9051.786284451473</c:v>
                </c:pt>
                <c:pt idx="26">
                  <c:v>8005.2820408529815</c:v>
                </c:pt>
                <c:pt idx="27">
                  <c:v>10027.029601780609</c:v>
                </c:pt>
                <c:pt idx="28">
                  <c:v>9264</c:v>
                </c:pt>
              </c:numCache>
            </c:numRef>
          </c:val>
        </c:ser>
        <c:marker val="1"/>
        <c:axId val="118096256"/>
        <c:axId val="118097792"/>
      </c:line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Revised (right axis)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mmm\-yy</c:formatCode>
                <c:ptCount val="29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38323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  <c:pt idx="28">
                  <c:v>40878</c:v>
                </c:pt>
              </c:numCache>
            </c:numRef>
          </c:cat>
          <c:val>
            <c:numRef>
              <c:f>Sheet1!$B$2:$B$30</c:f>
              <c:numCache>
                <c:formatCode>#,##0</c:formatCode>
                <c:ptCount val="29"/>
                <c:pt idx="0">
                  <c:v>15643</c:v>
                </c:pt>
                <c:pt idx="1">
                  <c:v>15347</c:v>
                </c:pt>
                <c:pt idx="2">
                  <c:v>14272</c:v>
                </c:pt>
                <c:pt idx="3">
                  <c:v>13680</c:v>
                </c:pt>
                <c:pt idx="4">
                  <c:v>12871</c:v>
                </c:pt>
                <c:pt idx="5">
                  <c:v>13183</c:v>
                </c:pt>
                <c:pt idx="6">
                  <c:v>13645</c:v>
                </c:pt>
                <c:pt idx="7">
                  <c:v>12690</c:v>
                </c:pt>
                <c:pt idx="8">
                  <c:v>13247</c:v>
                </c:pt>
                <c:pt idx="9">
                  <c:v>12850</c:v>
                </c:pt>
                <c:pt idx="10">
                  <c:v>13467</c:v>
                </c:pt>
                <c:pt idx="11">
                  <c:v>13063</c:v>
                </c:pt>
                <c:pt idx="12">
                  <c:v>12540</c:v>
                </c:pt>
                <c:pt idx="13">
                  <c:v>12791</c:v>
                </c:pt>
                <c:pt idx="14">
                  <c:v>12599</c:v>
                </c:pt>
                <c:pt idx="15">
                  <c:v>12798</c:v>
                </c:pt>
                <c:pt idx="16">
                  <c:v>14026</c:v>
                </c:pt>
                <c:pt idx="17">
                  <c:v>14068</c:v>
                </c:pt>
                <c:pt idx="18">
                  <c:v>14912</c:v>
                </c:pt>
                <c:pt idx="19">
                  <c:v>15807</c:v>
                </c:pt>
                <c:pt idx="20" formatCode="General">
                  <c:v>16557</c:v>
                </c:pt>
                <c:pt idx="21" formatCode="General">
                  <c:v>18347</c:v>
                </c:pt>
                <c:pt idx="22" formatCode="General">
                  <c:v>19081</c:v>
                </c:pt>
                <c:pt idx="23" formatCode="General">
                  <c:v>19596</c:v>
                </c:pt>
                <c:pt idx="24" formatCode="General">
                  <c:v>19342</c:v>
                </c:pt>
                <c:pt idx="25" formatCode="General">
                  <c:v>19632</c:v>
                </c:pt>
                <c:pt idx="26" formatCode="General">
                  <c:v>19357</c:v>
                </c:pt>
                <c:pt idx="27" formatCode="General">
                  <c:v>19937</c:v>
                </c:pt>
                <c:pt idx="28">
                  <c:v>19618</c:v>
                </c:pt>
              </c:numCache>
            </c:numRef>
          </c:val>
        </c:ser>
        <c:marker val="1"/>
        <c:axId val="118117504"/>
        <c:axId val="118099328"/>
      </c:lineChart>
      <c:dateAx>
        <c:axId val="118096256"/>
        <c:scaling>
          <c:orientation val="minMax"/>
        </c:scaling>
        <c:axPos val="b"/>
        <c:numFmt formatCode="mmm\-yy" sourceLinked="1"/>
        <c:tickLblPos val="nextTo"/>
        <c:crossAx val="118097792"/>
        <c:crosses val="autoZero"/>
        <c:auto val="1"/>
        <c:lblOffset val="100"/>
        <c:baseTimeUnit val="months"/>
        <c:majorUnit val="6"/>
        <c:majorTimeUnit val="months"/>
      </c:dateAx>
      <c:valAx>
        <c:axId val="118097792"/>
        <c:scaling>
          <c:orientation val="minMax"/>
          <c:min val="200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18096256"/>
        <c:crosses val="autoZero"/>
        <c:crossBetween val="between"/>
      </c:valAx>
      <c:valAx>
        <c:axId val="118099328"/>
        <c:scaling>
          <c:orientation val="minMax"/>
          <c:max val="20500"/>
          <c:min val="8500"/>
        </c:scaling>
        <c:axPos val="r"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18117504"/>
        <c:crosses val="max"/>
        <c:crossBetween val="between"/>
      </c:valAx>
      <c:dateAx>
        <c:axId val="118117504"/>
        <c:scaling>
          <c:orientation val="minMax"/>
        </c:scaling>
        <c:delete val="1"/>
        <c:axPos val="b"/>
        <c:numFmt formatCode="mmm\-yy" sourceLinked="1"/>
        <c:tickLblPos val="none"/>
        <c:crossAx val="118099328"/>
        <c:crosses val="autoZero"/>
        <c:auto val="1"/>
        <c:lblOffset val="100"/>
        <c:baseTimeUnit val="months"/>
      </c:dateAx>
    </c:plotArea>
    <c:legend>
      <c:legendPos val="t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Salary/Wage bill (Constant)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mmm\-yy</c:formatCode>
                <c:ptCount val="29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38322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  <c:pt idx="28">
                  <c:v>40878</c:v>
                </c:pt>
              </c:numCache>
            </c:numRef>
          </c:cat>
          <c:val>
            <c:numRef>
              <c:f>Sheet1!$C$2:$C$30</c:f>
              <c:numCache>
                <c:formatCode>#,##0</c:formatCode>
                <c:ptCount val="29"/>
                <c:pt idx="0">
                  <c:v>2251</c:v>
                </c:pt>
                <c:pt idx="1">
                  <c:v>2161</c:v>
                </c:pt>
                <c:pt idx="2">
                  <c:v>1799</c:v>
                </c:pt>
                <c:pt idx="3">
                  <c:v>1743</c:v>
                </c:pt>
                <c:pt idx="4">
                  <c:v>1574</c:v>
                </c:pt>
                <c:pt idx="5">
                  <c:v>1564</c:v>
                </c:pt>
                <c:pt idx="6">
                  <c:v>1630</c:v>
                </c:pt>
                <c:pt idx="7">
                  <c:v>1711</c:v>
                </c:pt>
                <c:pt idx="8">
                  <c:v>1567</c:v>
                </c:pt>
                <c:pt idx="9">
                  <c:v>1765</c:v>
                </c:pt>
                <c:pt idx="10">
                  <c:v>1714</c:v>
                </c:pt>
                <c:pt idx="11">
                  <c:v>1725</c:v>
                </c:pt>
                <c:pt idx="12">
                  <c:v>1713</c:v>
                </c:pt>
                <c:pt idx="13">
                  <c:v>1870</c:v>
                </c:pt>
                <c:pt idx="14">
                  <c:v>1957</c:v>
                </c:pt>
                <c:pt idx="15">
                  <c:v>2030</c:v>
                </c:pt>
                <c:pt idx="16">
                  <c:v>2247</c:v>
                </c:pt>
                <c:pt idx="17">
                  <c:v>3096</c:v>
                </c:pt>
                <c:pt idx="18">
                  <c:v>3350</c:v>
                </c:pt>
                <c:pt idx="19">
                  <c:v>3613</c:v>
                </c:pt>
                <c:pt idx="20">
                  <c:v>3542</c:v>
                </c:pt>
                <c:pt idx="21" formatCode="General">
                  <c:v>4940</c:v>
                </c:pt>
                <c:pt idx="22">
                  <c:v>5516</c:v>
                </c:pt>
                <c:pt idx="23" formatCode="General">
                  <c:v>5141</c:v>
                </c:pt>
                <c:pt idx="24">
                  <c:v>5018.8118357208914</c:v>
                </c:pt>
                <c:pt idx="25">
                  <c:v>4722.5938358842022</c:v>
                </c:pt>
                <c:pt idx="26">
                  <c:v>5219.6431618153711</c:v>
                </c:pt>
                <c:pt idx="27">
                  <c:v>5650.1109994573144</c:v>
                </c:pt>
                <c:pt idx="28">
                  <c:v>6002</c:v>
                </c:pt>
              </c:numCache>
            </c:numRef>
          </c:val>
        </c:ser>
        <c:marker val="1"/>
        <c:axId val="118438528"/>
        <c:axId val="118440320"/>
      </c:line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- right axis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mmm\-yy</c:formatCode>
                <c:ptCount val="29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38322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  <c:pt idx="28">
                  <c:v>40878</c:v>
                </c:pt>
              </c:numCache>
            </c:numRef>
          </c:cat>
          <c:val>
            <c:numRef>
              <c:f>Sheet1!$B$2:$B$30</c:f>
              <c:numCache>
                <c:formatCode>#,##0</c:formatCode>
                <c:ptCount val="29"/>
                <c:pt idx="0">
                  <c:v>15643</c:v>
                </c:pt>
                <c:pt idx="1">
                  <c:v>15347</c:v>
                </c:pt>
                <c:pt idx="2">
                  <c:v>14272</c:v>
                </c:pt>
                <c:pt idx="3">
                  <c:v>13680</c:v>
                </c:pt>
                <c:pt idx="4">
                  <c:v>12871</c:v>
                </c:pt>
                <c:pt idx="5">
                  <c:v>13183</c:v>
                </c:pt>
                <c:pt idx="6">
                  <c:v>13645</c:v>
                </c:pt>
                <c:pt idx="7">
                  <c:v>12690</c:v>
                </c:pt>
                <c:pt idx="8">
                  <c:v>13247</c:v>
                </c:pt>
                <c:pt idx="9">
                  <c:v>12850</c:v>
                </c:pt>
                <c:pt idx="10">
                  <c:v>13467</c:v>
                </c:pt>
                <c:pt idx="11">
                  <c:v>13063</c:v>
                </c:pt>
                <c:pt idx="12">
                  <c:v>12540</c:v>
                </c:pt>
                <c:pt idx="13">
                  <c:v>12791</c:v>
                </c:pt>
                <c:pt idx="14">
                  <c:v>12599</c:v>
                </c:pt>
                <c:pt idx="15">
                  <c:v>12798</c:v>
                </c:pt>
                <c:pt idx="16">
                  <c:v>14026</c:v>
                </c:pt>
                <c:pt idx="17">
                  <c:v>14068</c:v>
                </c:pt>
                <c:pt idx="18">
                  <c:v>14912</c:v>
                </c:pt>
                <c:pt idx="19">
                  <c:v>15807</c:v>
                </c:pt>
                <c:pt idx="20">
                  <c:v>16557</c:v>
                </c:pt>
                <c:pt idx="21" formatCode="General">
                  <c:v>18347</c:v>
                </c:pt>
                <c:pt idx="22">
                  <c:v>19081</c:v>
                </c:pt>
                <c:pt idx="23" formatCode="General">
                  <c:v>19596</c:v>
                </c:pt>
                <c:pt idx="24" formatCode="General">
                  <c:v>19342</c:v>
                </c:pt>
                <c:pt idx="25" formatCode="General">
                  <c:v>19632</c:v>
                </c:pt>
                <c:pt idx="26" formatCode="General">
                  <c:v>19357</c:v>
                </c:pt>
                <c:pt idx="27" formatCode="General">
                  <c:v>19937</c:v>
                </c:pt>
                <c:pt idx="28">
                  <c:v>19618</c:v>
                </c:pt>
              </c:numCache>
            </c:numRef>
          </c:val>
        </c:ser>
        <c:marker val="1"/>
        <c:axId val="118443392"/>
        <c:axId val="118441856"/>
      </c:lineChart>
      <c:dateAx>
        <c:axId val="118438528"/>
        <c:scaling>
          <c:orientation val="minMax"/>
        </c:scaling>
        <c:axPos val="b"/>
        <c:numFmt formatCode="mmm\-yy" sourceLinked="1"/>
        <c:tickLblPos val="nextTo"/>
        <c:crossAx val="118440320"/>
        <c:crosses val="autoZero"/>
        <c:auto val="1"/>
        <c:lblOffset val="100"/>
        <c:baseTimeUnit val="months"/>
        <c:majorUnit val="6"/>
        <c:majorTimeUnit val="months"/>
      </c:dateAx>
      <c:valAx>
        <c:axId val="1184403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18438528"/>
        <c:crosses val="autoZero"/>
        <c:crossBetween val="between"/>
      </c:valAx>
      <c:valAx>
        <c:axId val="118441856"/>
        <c:scaling>
          <c:orientation val="minMax"/>
        </c:scaling>
        <c:axPos val="r"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18443392"/>
        <c:crosses val="max"/>
        <c:crossBetween val="between"/>
      </c:valAx>
      <c:dateAx>
        <c:axId val="118443392"/>
        <c:scaling>
          <c:orientation val="minMax"/>
        </c:scaling>
        <c:delete val="1"/>
        <c:axPos val="b"/>
        <c:numFmt formatCode="mmm\-yy" sourceLinked="1"/>
        <c:tickLblPos val="none"/>
        <c:crossAx val="118441856"/>
        <c:crosses val="autoZero"/>
        <c:auto val="1"/>
        <c:lblOffset val="100"/>
        <c:baseTimeUnit val="months"/>
      </c:dateAx>
    </c:plotArea>
    <c:legend>
      <c:legendPos val="t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20"/>
  <c:chart>
    <c:autoTitleDeleted val="1"/>
    <c:plotArea>
      <c:layout>
        <c:manualLayout>
          <c:layoutTarget val="inner"/>
          <c:xMode val="edge"/>
          <c:yMode val="edge"/>
          <c:x val="0.12010253391223299"/>
          <c:y val="3.6396141271814716E-2"/>
          <c:w val="0.8767822012902593"/>
          <c:h val="0.864973062577704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Sheet1!$B$1:$K$1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Sheet1!$B$2:$K$2</c:f>
              <c:numCache>
                <c:formatCode>0.00%</c:formatCode>
                <c:ptCount val="10"/>
                <c:pt idx="0">
                  <c:v>0.15100000000000005</c:v>
                </c:pt>
                <c:pt idx="1">
                  <c:v>0.16619999999999999</c:v>
                </c:pt>
                <c:pt idx="2">
                  <c:v>0.15300000000000005</c:v>
                </c:pt>
                <c:pt idx="3">
                  <c:v>0.15300000000000005</c:v>
                </c:pt>
                <c:pt idx="4">
                  <c:v>0.18200000000000005</c:v>
                </c:pt>
                <c:pt idx="5">
                  <c:v>0.16400000000000001</c:v>
                </c:pt>
                <c:pt idx="6">
                  <c:v>0.18900000000000006</c:v>
                </c:pt>
                <c:pt idx="7">
                  <c:v>0.21000000000000005</c:v>
                </c:pt>
                <c:pt idx="8" formatCode="0%">
                  <c:v>0.23</c:v>
                </c:pt>
                <c:pt idx="9">
                  <c:v>0.22</c:v>
                </c:pt>
              </c:numCache>
            </c:numRef>
          </c:val>
        </c:ser>
        <c:axId val="118459008"/>
        <c:axId val="118464896"/>
      </c:barChart>
      <c:catAx>
        <c:axId val="118459008"/>
        <c:scaling>
          <c:orientation val="minMax"/>
        </c:scaling>
        <c:axPos val="b"/>
        <c:tickLblPos val="nextTo"/>
        <c:crossAx val="118464896"/>
        <c:crosses val="autoZero"/>
        <c:auto val="1"/>
        <c:lblAlgn val="ctr"/>
        <c:lblOffset val="100"/>
      </c:catAx>
      <c:valAx>
        <c:axId val="118464896"/>
        <c:scaling>
          <c:orientation val="minMax"/>
        </c:scaling>
        <c:axPos val="l"/>
        <c:majorGridlines/>
        <c:numFmt formatCode="0.00%" sourceLinked="1"/>
        <c:tickLblPos val="nextTo"/>
        <c:crossAx val="118459008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25072046109510088"/>
          <c:y val="3.0848329048843211E-2"/>
          <c:w val="0.72190201729106662"/>
          <c:h val="0.8817480719794346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Dec-11</c:v>
                </c:pt>
              </c:strCache>
            </c:strRef>
          </c:tx>
          <c:spPr>
            <a:solidFill>
              <a:schemeClr val="accent2"/>
            </a:solidFill>
            <a:ln w="15283">
              <a:solidFill>
                <a:schemeClr val="tx1"/>
              </a:solidFill>
              <a:prstDash val="solid"/>
            </a:ln>
          </c:spPr>
          <c:cat>
            <c:strRef>
              <c:f>Sheet1!$A$2:$A$20</c:f>
              <c:strCache>
                <c:ptCount val="19"/>
                <c:pt idx="0">
                  <c:v>Agricultural</c:v>
                </c:pt>
                <c:pt idx="1">
                  <c:v>Architecture</c:v>
                </c:pt>
                <c:pt idx="2">
                  <c:v>Mechanical building Services</c:v>
                </c:pt>
                <c:pt idx="3">
                  <c:v>Civil</c:v>
                </c:pt>
                <c:pt idx="4">
                  <c:v>Electrical / Electronic</c:v>
                </c:pt>
                <c:pt idx="5">
                  <c:v>Environmental</c:v>
                </c:pt>
                <c:pt idx="6">
                  <c:v>Facilities</c:v>
                </c:pt>
                <c:pt idx="7">
                  <c:v>Geotechnical</c:v>
                </c:pt>
                <c:pt idx="8">
                  <c:v>Industrial Process / Chemical</c:v>
                </c:pt>
                <c:pt idx="9">
                  <c:v>GIS</c:v>
                </c:pt>
                <c:pt idx="10">
                  <c:v>Hydraulics</c:v>
                </c:pt>
                <c:pt idx="11">
                  <c:v>Information Systems / Technology</c:v>
                </c:pt>
                <c:pt idx="12">
                  <c:v>Marine</c:v>
                </c:pt>
                <c:pt idx="13">
                  <c:v>Mechanical</c:v>
                </c:pt>
                <c:pt idx="14">
                  <c:v>Mining</c:v>
                </c:pt>
                <c:pt idx="15">
                  <c:v>Project Management</c:v>
                </c:pt>
                <c:pt idx="16">
                  <c:v>Quantity Surveying</c:v>
                </c:pt>
                <c:pt idx="17">
                  <c:v>Structural</c:v>
                </c:pt>
                <c:pt idx="18">
                  <c:v>Town planning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8.0000000000000054E-3</c:v>
                </c:pt>
                <c:pt idx="1">
                  <c:v>2.0000000000000009E-3</c:v>
                </c:pt>
                <c:pt idx="2">
                  <c:v>3.4000000000000002E-2</c:v>
                </c:pt>
                <c:pt idx="3">
                  <c:v>0.40100000000000002</c:v>
                </c:pt>
                <c:pt idx="4">
                  <c:v>6.5000000000000002E-2</c:v>
                </c:pt>
                <c:pt idx="5">
                  <c:v>1.4E-2</c:v>
                </c:pt>
                <c:pt idx="6">
                  <c:v>1.4999999999999998E-2</c:v>
                </c:pt>
                <c:pt idx="7">
                  <c:v>9.0000000000000028E-3</c:v>
                </c:pt>
                <c:pt idx="8">
                  <c:v>1.4E-2</c:v>
                </c:pt>
                <c:pt idx="9">
                  <c:v>8.0000000000000054E-3</c:v>
                </c:pt>
                <c:pt idx="10">
                  <c:v>7.0000000000000019E-3</c:v>
                </c:pt>
                <c:pt idx="11">
                  <c:v>9.0000000000000028E-3</c:v>
                </c:pt>
                <c:pt idx="12">
                  <c:v>4.0000000000000018E-3</c:v>
                </c:pt>
                <c:pt idx="13">
                  <c:v>4.1000000000000002E-2</c:v>
                </c:pt>
                <c:pt idx="14">
                  <c:v>4.1000000000000002E-2</c:v>
                </c:pt>
                <c:pt idx="15">
                  <c:v>0.16800000000000001</c:v>
                </c:pt>
                <c:pt idx="16">
                  <c:v>3.0000000000000009E-3</c:v>
                </c:pt>
                <c:pt idx="17">
                  <c:v>0.15300000000000005</c:v>
                </c:pt>
                <c:pt idx="18">
                  <c:v>4.0000000000000018E-3</c:v>
                </c:pt>
              </c:numCache>
            </c:numRef>
          </c:val>
        </c:ser>
        <c:axId val="118546816"/>
        <c:axId val="118548352"/>
      </c:barChart>
      <c:catAx>
        <c:axId val="118546816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spPr>
          <a:ln w="38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8548352"/>
        <c:crosses val="autoZero"/>
        <c:lblAlgn val="ctr"/>
        <c:lblOffset val="100"/>
        <c:tickLblSkip val="1"/>
        <c:tickMarkSkip val="1"/>
      </c:catAx>
      <c:valAx>
        <c:axId val="118548352"/>
        <c:scaling>
          <c:orientation val="minMax"/>
        </c:scaling>
        <c:axPos val="b"/>
        <c:numFmt formatCode="0%" sourceLinked="0"/>
        <c:tickLblPos val="nextTo"/>
        <c:spPr>
          <a:ln w="38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8546816"/>
        <c:crosses val="autoZero"/>
        <c:crossBetween val="between"/>
      </c:valAx>
      <c:spPr>
        <a:noFill/>
        <a:ln w="3056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itchFamily="34" charset="0"/>
          <a:ea typeface="Arial Black"/>
          <a:cs typeface="Arial" pitchFamily="34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4"/>
  <c:chart>
    <c:autoTitleDeleted val="1"/>
    <c:plotArea>
      <c:layout>
        <c:manualLayout>
          <c:layoutTarget val="inner"/>
          <c:xMode val="edge"/>
          <c:yMode val="edge"/>
          <c:x val="0.2468085106382979"/>
          <c:y val="3.269754768392398E-2"/>
          <c:w val="0.72198581560283936"/>
          <c:h val="0.8664850136239825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Change last 12 months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Agricultural</c:v>
                </c:pt>
                <c:pt idx="1">
                  <c:v>Architecture</c:v>
                </c:pt>
                <c:pt idx="2">
                  <c:v>Mechanical building Services</c:v>
                </c:pt>
                <c:pt idx="3">
                  <c:v>Civil</c:v>
                </c:pt>
                <c:pt idx="4">
                  <c:v>Electrical / Electronic</c:v>
                </c:pt>
                <c:pt idx="5">
                  <c:v>Environmental</c:v>
                </c:pt>
                <c:pt idx="6">
                  <c:v>Facilities</c:v>
                </c:pt>
                <c:pt idx="7">
                  <c:v>Geotechnical</c:v>
                </c:pt>
                <c:pt idx="8">
                  <c:v>Industrial Process / Chemical</c:v>
                </c:pt>
                <c:pt idx="9">
                  <c:v>GIS</c:v>
                </c:pt>
                <c:pt idx="10">
                  <c:v>Hydraulics</c:v>
                </c:pt>
                <c:pt idx="11">
                  <c:v>Information Systems / Technology</c:v>
                </c:pt>
                <c:pt idx="12">
                  <c:v>Marine</c:v>
                </c:pt>
                <c:pt idx="13">
                  <c:v>Mechanical</c:v>
                </c:pt>
                <c:pt idx="14">
                  <c:v>Mining</c:v>
                </c:pt>
                <c:pt idx="15">
                  <c:v>Project Management</c:v>
                </c:pt>
                <c:pt idx="16">
                  <c:v>Quantity Surveying</c:v>
                </c:pt>
                <c:pt idx="17">
                  <c:v>Structural</c:v>
                </c:pt>
                <c:pt idx="18">
                  <c:v>Town planning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-3.367283283689985E-4</c:v>
                </c:pt>
                <c:pt idx="1">
                  <c:v>4.2712043971115417E-4</c:v>
                </c:pt>
                <c:pt idx="2">
                  <c:v>3.3055358001478842E-3</c:v>
                </c:pt>
                <c:pt idx="3">
                  <c:v>-2.3282335232170832E-2</c:v>
                </c:pt>
                <c:pt idx="4">
                  <c:v>2.2274658141816991E-2</c:v>
                </c:pt>
                <c:pt idx="5">
                  <c:v>-2.9957467818233389E-2</c:v>
                </c:pt>
                <c:pt idx="6">
                  <c:v>3.2296515143749606E-3</c:v>
                </c:pt>
                <c:pt idx="7">
                  <c:v>-1.2332513308584149E-2</c:v>
                </c:pt>
                <c:pt idx="8">
                  <c:v>8.5727595473391784E-3</c:v>
                </c:pt>
                <c:pt idx="9">
                  <c:v>-4.3402278682236529E-4</c:v>
                </c:pt>
                <c:pt idx="10">
                  <c:v>-1.0388866059668901E-3</c:v>
                </c:pt>
                <c:pt idx="11">
                  <c:v>2.5956508002907344E-3</c:v>
                </c:pt>
                <c:pt idx="12">
                  <c:v>-2.1399487199452977E-2</c:v>
                </c:pt>
                <c:pt idx="13">
                  <c:v>2.0558128420004335E-2</c:v>
                </c:pt>
                <c:pt idx="14">
                  <c:v>-5.3804629214957104E-3</c:v>
                </c:pt>
                <c:pt idx="15">
                  <c:v>7.4435097528122288E-2</c:v>
                </c:pt>
                <c:pt idx="16">
                  <c:v>2.9288055043513459E-3</c:v>
                </c:pt>
                <c:pt idx="17">
                  <c:v>-4.4630176022239954E-2</c:v>
                </c:pt>
                <c:pt idx="18">
                  <c:v>4.6467252717629775E-4</c:v>
                </c:pt>
              </c:numCache>
            </c:numRef>
          </c:val>
        </c:ser>
        <c:axId val="118600448"/>
        <c:axId val="118601984"/>
      </c:barChart>
      <c:catAx>
        <c:axId val="1186004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18601984"/>
        <c:crosses val="autoZero"/>
        <c:lblAlgn val="ctr"/>
        <c:lblOffset val="100"/>
        <c:tickLblSkip val="1"/>
        <c:tickMarkSkip val="1"/>
      </c:catAx>
      <c:valAx>
        <c:axId val="118601984"/>
        <c:scaling>
          <c:orientation val="minMax"/>
        </c:scaling>
        <c:axPos val="b"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8600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Structural</c:v>
                </c:pt>
              </c:strCache>
            </c:strRef>
          </c:tx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Sheet1!$B$3:$K$3</c:f>
              <c:numCache>
                <c:formatCode>#,##0</c:formatCode>
                <c:ptCount val="10"/>
                <c:pt idx="0">
                  <c:v>475</c:v>
                </c:pt>
                <c:pt idx="1">
                  <c:v>465</c:v>
                </c:pt>
                <c:pt idx="2">
                  <c:v>551</c:v>
                </c:pt>
                <c:pt idx="3">
                  <c:v>574</c:v>
                </c:pt>
                <c:pt idx="4">
                  <c:v>801</c:v>
                </c:pt>
                <c:pt idx="5">
                  <c:v>1233</c:v>
                </c:pt>
                <c:pt idx="6">
                  <c:v>1459</c:v>
                </c:pt>
                <c:pt idx="7">
                  <c:v>1263.8899999999999</c:v>
                </c:pt>
                <c:pt idx="8">
                  <c:v>1555</c:v>
                </c:pt>
                <c:pt idx="9">
                  <c:v>1871.1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Proj Mang</c:v>
                </c:pt>
              </c:strCache>
            </c:strRef>
          </c:tx>
          <c:spPr>
            <a:ln>
              <a:solidFill>
                <a:srgbClr val="FFFFFF">
                  <a:lumMod val="65000"/>
                </a:srgbClr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Sheet1!$B$4:$K$4</c:f>
              <c:numCache>
                <c:formatCode>#,##0</c:formatCode>
                <c:ptCount val="10"/>
                <c:pt idx="0">
                  <c:v>461</c:v>
                </c:pt>
                <c:pt idx="1">
                  <c:v>320</c:v>
                </c:pt>
                <c:pt idx="2">
                  <c:v>283</c:v>
                </c:pt>
                <c:pt idx="3">
                  <c:v>356</c:v>
                </c:pt>
                <c:pt idx="4">
                  <c:v>442</c:v>
                </c:pt>
                <c:pt idx="5">
                  <c:v>495</c:v>
                </c:pt>
                <c:pt idx="6">
                  <c:v>663</c:v>
                </c:pt>
                <c:pt idx="7">
                  <c:v>783.1</c:v>
                </c:pt>
                <c:pt idx="8">
                  <c:v>814</c:v>
                </c:pt>
                <c:pt idx="9">
                  <c:v>1316.24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Mining</c:v>
                </c:pt>
              </c:strCache>
            </c:strRef>
          </c:tx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Sheet1!$B$5:$K$5</c:f>
              <c:numCache>
                <c:formatCode>#,##0</c:formatCode>
                <c:ptCount val="10"/>
                <c:pt idx="0">
                  <c:v>2</c:v>
                </c:pt>
                <c:pt idx="1">
                  <c:v>18</c:v>
                </c:pt>
                <c:pt idx="2">
                  <c:v>41</c:v>
                </c:pt>
                <c:pt idx="3">
                  <c:v>58</c:v>
                </c:pt>
                <c:pt idx="4">
                  <c:v>178</c:v>
                </c:pt>
                <c:pt idx="5">
                  <c:v>67</c:v>
                </c:pt>
                <c:pt idx="6">
                  <c:v>105</c:v>
                </c:pt>
                <c:pt idx="7">
                  <c:v>532.22</c:v>
                </c:pt>
                <c:pt idx="8">
                  <c:v>338</c:v>
                </c:pt>
                <c:pt idx="9">
                  <c:v>428.9</c:v>
                </c:pt>
              </c:numCache>
            </c:numRef>
          </c:val>
        </c:ser>
        <c:marker val="1"/>
        <c:axId val="118744576"/>
        <c:axId val="118746112"/>
      </c:lineChar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Civil - right axis</c:v>
                </c:pt>
              </c:strCache>
            </c:strRef>
          </c:tx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strCache>
            </c:strRef>
          </c:cat>
          <c:val>
            <c:numRef>
              <c:f>Sheet1!$B$2:$K$2</c:f>
              <c:numCache>
                <c:formatCode>#,##0</c:formatCode>
                <c:ptCount val="10"/>
                <c:pt idx="0">
                  <c:v>1926</c:v>
                </c:pt>
                <c:pt idx="1">
                  <c:v>1745</c:v>
                </c:pt>
                <c:pt idx="2">
                  <c:v>1869</c:v>
                </c:pt>
                <c:pt idx="3">
                  <c:v>2041</c:v>
                </c:pt>
                <c:pt idx="4">
                  <c:v>2392</c:v>
                </c:pt>
                <c:pt idx="5">
                  <c:v>3234</c:v>
                </c:pt>
                <c:pt idx="6">
                  <c:v>5576</c:v>
                </c:pt>
                <c:pt idx="7">
                  <c:v>4760.46</c:v>
                </c:pt>
                <c:pt idx="8">
                  <c:v>3751</c:v>
                </c:pt>
                <c:pt idx="9">
                  <c:v>3348.7</c:v>
                </c:pt>
              </c:numCache>
            </c:numRef>
          </c:val>
        </c:ser>
        <c:marker val="1"/>
        <c:axId val="118749440"/>
        <c:axId val="118747904"/>
      </c:lineChart>
      <c:catAx>
        <c:axId val="118744576"/>
        <c:scaling>
          <c:orientation val="minMax"/>
        </c:scaling>
        <c:axPos val="b"/>
        <c:numFmt formatCode="mmm\-yy" sourceLinked="1"/>
        <c:tickLblPos val="nextTo"/>
        <c:crossAx val="118746112"/>
        <c:crosses val="autoZero"/>
        <c:auto val="1"/>
        <c:lblAlgn val="ctr"/>
        <c:lblOffset val="100"/>
        <c:tickLblSkip val="1"/>
      </c:catAx>
      <c:valAx>
        <c:axId val="11874611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18744576"/>
        <c:crosses val="autoZero"/>
        <c:crossBetween val="between"/>
      </c:valAx>
      <c:valAx>
        <c:axId val="118747904"/>
        <c:scaling>
          <c:orientation val="minMax"/>
        </c:scaling>
        <c:axPos val="r"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18749440"/>
        <c:crosses val="max"/>
        <c:crossBetween val="between"/>
      </c:valAx>
      <c:catAx>
        <c:axId val="118749440"/>
        <c:scaling>
          <c:orientation val="minMax"/>
        </c:scaling>
        <c:delete val="1"/>
        <c:axPos val="b"/>
        <c:numFmt formatCode="mmm\-yy" sourceLinked="1"/>
        <c:tickLblPos val="none"/>
        <c:crossAx val="118747904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legend>
      <c:legendPos val="t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Jun-10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Water</c:v>
                </c:pt>
                <c:pt idx="1">
                  <c:v>Transportation</c:v>
                </c:pt>
                <c:pt idx="2">
                  <c:v>Energy</c:v>
                </c:pt>
                <c:pt idx="3">
                  <c:v>Mining / Quarrying</c:v>
                </c:pt>
                <c:pt idx="4">
                  <c:v>Education</c:v>
                </c:pt>
                <c:pt idx="5">
                  <c:v>Health</c:v>
                </c:pt>
                <c:pt idx="6">
                  <c:v>Tourism/Leisure</c:v>
                </c:pt>
                <c:pt idx="7">
                  <c:v>Housing</c:v>
                </c:pt>
                <c:pt idx="8">
                  <c:v>Commercial</c:v>
                </c:pt>
                <c:pt idx="9">
                  <c:v>Agriculture / Forestry / Fishing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0.14574873063916727</c:v>
                </c:pt>
                <c:pt idx="1">
                  <c:v>0.37572824965788487</c:v>
                </c:pt>
                <c:pt idx="2">
                  <c:v>2.0715241765745962E-2</c:v>
                </c:pt>
                <c:pt idx="3">
                  <c:v>3.5254330628983477E-2</c:v>
                </c:pt>
                <c:pt idx="4">
                  <c:v>9.7772365286182741E-3</c:v>
                </c:pt>
                <c:pt idx="5">
                  <c:v>5.7245813003420553E-3</c:v>
                </c:pt>
                <c:pt idx="6">
                  <c:v>4.6262383731521999E-4</c:v>
                </c:pt>
                <c:pt idx="7">
                  <c:v>0.12738877087509001</c:v>
                </c:pt>
                <c:pt idx="8">
                  <c:v>0.22032356291415572</c:v>
                </c:pt>
                <c:pt idx="9">
                  <c:v>2.6487842016493325E-2</c:v>
                </c:pt>
                <c:pt idx="10">
                  <c:v>3.2388829836204155E-2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Dec-10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Water</c:v>
                </c:pt>
                <c:pt idx="1">
                  <c:v>Transportation</c:v>
                </c:pt>
                <c:pt idx="2">
                  <c:v>Energy</c:v>
                </c:pt>
                <c:pt idx="3">
                  <c:v>Mining / Quarrying</c:v>
                </c:pt>
                <c:pt idx="4">
                  <c:v>Education</c:v>
                </c:pt>
                <c:pt idx="5">
                  <c:v>Health</c:v>
                </c:pt>
                <c:pt idx="6">
                  <c:v>Tourism/Leisure</c:v>
                </c:pt>
                <c:pt idx="7">
                  <c:v>Housing</c:v>
                </c:pt>
                <c:pt idx="8">
                  <c:v>Commercial</c:v>
                </c:pt>
                <c:pt idx="9">
                  <c:v>Agriculture / Forestry / Fishing</c:v>
                </c:pt>
                <c:pt idx="10">
                  <c:v>Other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0.13951092785684521</c:v>
                </c:pt>
                <c:pt idx="1">
                  <c:v>0.32475030514611247</c:v>
                </c:pt>
                <c:pt idx="2">
                  <c:v>3.4125583445028085E-2</c:v>
                </c:pt>
                <c:pt idx="3">
                  <c:v>8.292855844292954E-2</c:v>
                </c:pt>
                <c:pt idx="4">
                  <c:v>5.2694512848799327E-3</c:v>
                </c:pt>
                <c:pt idx="5">
                  <c:v>4.3358326372131498E-3</c:v>
                </c:pt>
                <c:pt idx="6">
                  <c:v>5.2338239569835762E-4</c:v>
                </c:pt>
                <c:pt idx="7">
                  <c:v>0.16782126675392242</c:v>
                </c:pt>
                <c:pt idx="8">
                  <c:v>0.18094582637799375</c:v>
                </c:pt>
                <c:pt idx="9">
                  <c:v>3.3346744683536649E-2</c:v>
                </c:pt>
                <c:pt idx="10">
                  <c:v>2.6442120975840481E-2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Jun-11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Water</c:v>
                </c:pt>
                <c:pt idx="1">
                  <c:v>Transportation</c:v>
                </c:pt>
                <c:pt idx="2">
                  <c:v>Energy</c:v>
                </c:pt>
                <c:pt idx="3">
                  <c:v>Mining / Quarrying</c:v>
                </c:pt>
                <c:pt idx="4">
                  <c:v>Education</c:v>
                </c:pt>
                <c:pt idx="5">
                  <c:v>Health</c:v>
                </c:pt>
                <c:pt idx="6">
                  <c:v>Tourism/Leisure</c:v>
                </c:pt>
                <c:pt idx="7">
                  <c:v>Housing</c:v>
                </c:pt>
                <c:pt idx="8">
                  <c:v>Commercial</c:v>
                </c:pt>
                <c:pt idx="9">
                  <c:v>Agriculture / Forestry / Fishing</c:v>
                </c:pt>
                <c:pt idx="10">
                  <c:v>Other</c:v>
                </c:pt>
              </c:strCache>
            </c:strRef>
          </c:cat>
          <c:val>
            <c:numRef>
              <c:f>Sheet1!$D$2:$D$12</c:f>
              <c:numCache>
                <c:formatCode>0.0%</c:formatCode>
                <c:ptCount val="11"/>
                <c:pt idx="0">
                  <c:v>9.7168632190772375E-2</c:v>
                </c:pt>
                <c:pt idx="1">
                  <c:v>0.22839617172413071</c:v>
                </c:pt>
                <c:pt idx="2">
                  <c:v>7.7964816135016421E-2</c:v>
                </c:pt>
                <c:pt idx="3">
                  <c:v>9.7514865838635875E-2</c:v>
                </c:pt>
                <c:pt idx="4">
                  <c:v>6.6280210694131397E-3</c:v>
                </c:pt>
                <c:pt idx="5">
                  <c:v>9.4364782697568053E-3</c:v>
                </c:pt>
                <c:pt idx="6">
                  <c:v>7.1112120985621528E-3</c:v>
                </c:pt>
                <c:pt idx="7">
                  <c:v>0.11959181618287315</c:v>
                </c:pt>
                <c:pt idx="8">
                  <c:v>0.21330670663052781</c:v>
                </c:pt>
                <c:pt idx="9">
                  <c:v>1.765974252233599E-2</c:v>
                </c:pt>
                <c:pt idx="10">
                  <c:v>0.12522153733797559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Dec-11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Water</c:v>
                </c:pt>
                <c:pt idx="1">
                  <c:v>Transportation</c:v>
                </c:pt>
                <c:pt idx="2">
                  <c:v>Energy</c:v>
                </c:pt>
                <c:pt idx="3">
                  <c:v>Mining / Quarrying</c:v>
                </c:pt>
                <c:pt idx="4">
                  <c:v>Education</c:v>
                </c:pt>
                <c:pt idx="5">
                  <c:v>Health</c:v>
                </c:pt>
                <c:pt idx="6">
                  <c:v>Tourism/Leisure</c:v>
                </c:pt>
                <c:pt idx="7">
                  <c:v>Housing</c:v>
                </c:pt>
                <c:pt idx="8">
                  <c:v>Commercial</c:v>
                </c:pt>
                <c:pt idx="9">
                  <c:v>Agriculture / Forestry / Fishing</c:v>
                </c:pt>
                <c:pt idx="10">
                  <c:v>Other</c:v>
                </c:pt>
              </c:strCache>
            </c:strRef>
          </c:cat>
          <c:val>
            <c:numRef>
              <c:f>Sheet1!$E$2:$E$12</c:f>
              <c:numCache>
                <c:formatCode>0.0%</c:formatCode>
                <c:ptCount val="11"/>
                <c:pt idx="0">
                  <c:v>0.12763486857240092</c:v>
                </c:pt>
                <c:pt idx="1">
                  <c:v>0.26967884012479332</c:v>
                </c:pt>
                <c:pt idx="2">
                  <c:v>0.14931112938853039</c:v>
                </c:pt>
                <c:pt idx="3">
                  <c:v>6.6057475930653572E-2</c:v>
                </c:pt>
                <c:pt idx="4">
                  <c:v>1.2538959615345938E-2</c:v>
                </c:pt>
                <c:pt idx="5">
                  <c:v>1.296083643245444E-2</c:v>
                </c:pt>
                <c:pt idx="6">
                  <c:v>5.1424519382986525E-3</c:v>
                </c:pt>
                <c:pt idx="7">
                  <c:v>8.3703758931869501E-2</c:v>
                </c:pt>
                <c:pt idx="8">
                  <c:v>0.16592948658503651</c:v>
                </c:pt>
                <c:pt idx="9">
                  <c:v>1.2780773886730145E-2</c:v>
                </c:pt>
                <c:pt idx="10">
                  <c:v>9.4261418593887078E-2</c:v>
                </c:pt>
              </c:numCache>
            </c:numRef>
          </c:val>
        </c:ser>
        <c:axId val="118663040"/>
        <c:axId val="118664576"/>
      </c:barChart>
      <c:catAx>
        <c:axId val="118663040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8664576"/>
        <c:crosses val="autoZero"/>
        <c:auto val="1"/>
        <c:lblAlgn val="ctr"/>
        <c:lblOffset val="100"/>
      </c:catAx>
      <c:valAx>
        <c:axId val="118664576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0%" sourceLinked="1"/>
        <c:tickLblPos val="nextTo"/>
        <c:crossAx val="11866304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1260.8372271773696</c:v>
                </c:pt>
                <c:pt idx="1">
                  <c:v>1269.5550656042337</c:v>
                </c:pt>
                <c:pt idx="2">
                  <c:v>1267.7571494794561</c:v>
                </c:pt>
                <c:pt idx="3">
                  <c:v>1523.7704615852745</c:v>
                </c:pt>
                <c:pt idx="4">
                  <c:v>1850.2028633973357</c:v>
                </c:pt>
                <c:pt idx="5">
                  <c:v>1857.4342774178431</c:v>
                </c:pt>
                <c:pt idx="6">
                  <c:v>1581.4895198090717</c:v>
                </c:pt>
                <c:pt idx="7">
                  <c:v>1287.5935433195859</c:v>
                </c:pt>
                <c:pt idx="8">
                  <c:v>1244.089302424265</c:v>
                </c:pt>
                <c:pt idx="9">
                  <c:v>1072</c:v>
                </c:pt>
                <c:pt idx="10">
                  <c:v>1073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Transportation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1575.10829742752</c:v>
                </c:pt>
                <c:pt idx="1">
                  <c:v>1825.5426447354166</c:v>
                </c:pt>
                <c:pt idx="2">
                  <c:v>1974.2229472776198</c:v>
                </c:pt>
                <c:pt idx="3">
                  <c:v>2944.1367428534118</c:v>
                </c:pt>
                <c:pt idx="4">
                  <c:v>3646.0321693376263</c:v>
                </c:pt>
                <c:pt idx="5">
                  <c:v>3037.888761381535</c:v>
                </c:pt>
                <c:pt idx="6">
                  <c:v>2819.0418014533743</c:v>
                </c:pt>
                <c:pt idx="7">
                  <c:v>3113.6840084041569</c:v>
                </c:pt>
                <c:pt idx="8">
                  <c:v>3055.3836014782378</c:v>
                </c:pt>
                <c:pt idx="9">
                  <c:v>2506</c:v>
                </c:pt>
                <c:pt idx="10">
                  <c:v>2378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Energy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Sheet1!$D$2:$D$12</c:f>
              <c:numCache>
                <c:formatCode>#,##0</c:formatCode>
                <c:ptCount val="11"/>
                <c:pt idx="0">
                  <c:v>439.91337724527102</c:v>
                </c:pt>
                <c:pt idx="1">
                  <c:v>370.72885698509219</c:v>
                </c:pt>
                <c:pt idx="2">
                  <c:v>325.95119226102213</c:v>
                </c:pt>
                <c:pt idx="3">
                  <c:v>302.60464099108566</c:v>
                </c:pt>
                <c:pt idx="4">
                  <c:v>432.84937039336688</c:v>
                </c:pt>
                <c:pt idx="5">
                  <c:v>462.87469330205931</c:v>
                </c:pt>
                <c:pt idx="6">
                  <c:v>275.37265316693805</c:v>
                </c:pt>
                <c:pt idx="7">
                  <c:v>191.35156720680135</c:v>
                </c:pt>
                <c:pt idx="8">
                  <c:v>239.00260431499578</c:v>
                </c:pt>
                <c:pt idx="9">
                  <c:v>522</c:v>
                </c:pt>
                <c:pt idx="10">
                  <c:v>1085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Housing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Sheet1!$F$2:$F$12</c:f>
              <c:numCache>
                <c:formatCode>#,##0</c:formatCode>
                <c:ptCount val="11"/>
                <c:pt idx="0">
                  <c:v>451.59326342005926</c:v>
                </c:pt>
                <c:pt idx="1">
                  <c:v>503.1177367169762</c:v>
                </c:pt>
                <c:pt idx="2">
                  <c:v>689.81699516942581</c:v>
                </c:pt>
                <c:pt idx="3">
                  <c:v>836.11100866767629</c:v>
                </c:pt>
                <c:pt idx="4">
                  <c:v>710.11515052456753</c:v>
                </c:pt>
                <c:pt idx="5">
                  <c:v>801.32272077685684</c:v>
                </c:pt>
                <c:pt idx="6">
                  <c:v>1058.8513069958544</c:v>
                </c:pt>
                <c:pt idx="7">
                  <c:v>1087.2309022476788</c:v>
                </c:pt>
                <c:pt idx="8">
                  <c:v>1286.9331953735591</c:v>
                </c:pt>
                <c:pt idx="9">
                  <c:v>1303</c:v>
                </c:pt>
                <c:pt idx="10">
                  <c:v>971</c:v>
                </c:pt>
              </c:numCache>
            </c:numRef>
          </c:val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Commercial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Sheet1!$G$2:$G$12</c:f>
              <c:numCache>
                <c:formatCode>#,##0</c:formatCode>
                <c:ptCount val="11"/>
                <c:pt idx="0">
                  <c:v>1302.6875801818569</c:v>
                </c:pt>
                <c:pt idx="1">
                  <c:v>1240.0497168762695</c:v>
                </c:pt>
                <c:pt idx="2">
                  <c:v>1730.634545045948</c:v>
                </c:pt>
                <c:pt idx="3">
                  <c:v>1827.9156651681506</c:v>
                </c:pt>
                <c:pt idx="4">
                  <c:v>2124.1351873455624</c:v>
                </c:pt>
                <c:pt idx="5">
                  <c:v>2056.8290574079811</c:v>
                </c:pt>
                <c:pt idx="6">
                  <c:v>1970.1523292020354</c:v>
                </c:pt>
                <c:pt idx="7">
                  <c:v>2210.9100134578466</c:v>
                </c:pt>
                <c:pt idx="8">
                  <c:v>1750.3974185147824</c:v>
                </c:pt>
                <c:pt idx="9">
                  <c:v>1808</c:v>
                </c:pt>
                <c:pt idx="10">
                  <c:v>1812</c:v>
                </c:pt>
              </c:numCache>
            </c:numRef>
          </c:val>
        </c:ser>
        <c:marker val="1"/>
        <c:axId val="118872320"/>
        <c:axId val="118947840"/>
      </c:lineChart>
      <c:catAx>
        <c:axId val="11887232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8947840"/>
        <c:crosses val="autoZero"/>
        <c:auto val="1"/>
        <c:lblAlgn val="ctr"/>
        <c:lblOffset val="100"/>
      </c:catAx>
      <c:valAx>
        <c:axId val="11894784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8872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1335.9544579568344</c:v>
                </c:pt>
                <c:pt idx="1">
                  <c:v>1199.5598410020784</c:v>
                </c:pt>
                <c:pt idx="2">
                  <c:v>1847.98108216847</c:v>
                </c:pt>
                <c:pt idx="3">
                  <c:v>1852.4246446262018</c:v>
                </c:pt>
                <c:pt idx="4">
                  <c:v>1862.4439102094848</c:v>
                </c:pt>
                <c:pt idx="5">
                  <c:v>1300.5351294086581</c:v>
                </c:pt>
                <c:pt idx="6">
                  <c:v>1274.6519572305147</c:v>
                </c:pt>
                <c:pt idx="7">
                  <c:v>1213.5266476180152</c:v>
                </c:pt>
                <c:pt idx="8">
                  <c:v>931</c:v>
                </c:pt>
                <c:pt idx="9">
                  <c:v>1216.022261769386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Transportation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1973.1228030847519</c:v>
                </c:pt>
                <c:pt idx="1">
                  <c:v>1975.3230914704884</c:v>
                </c:pt>
                <c:pt idx="2">
                  <c:v>3912.9503942363353</c:v>
                </c:pt>
                <c:pt idx="3">
                  <c:v>3379.1139444389196</c:v>
                </c:pt>
                <c:pt idx="4">
                  <c:v>2696.6635783241504</c:v>
                </c:pt>
                <c:pt idx="5">
                  <c:v>2941.4200245825996</c:v>
                </c:pt>
                <c:pt idx="6">
                  <c:v>3285.9479922257169</c:v>
                </c:pt>
                <c:pt idx="7">
                  <c:v>2824.8192107307596</c:v>
                </c:pt>
                <c:pt idx="8">
                  <c:v>2187</c:v>
                </c:pt>
                <c:pt idx="9">
                  <c:v>2569.3251130185836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Energy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Sheet1!$D$2:$D$11</c:f>
              <c:numCache>
                <c:formatCode>#,##0</c:formatCode>
                <c:ptCount val="10"/>
                <c:pt idx="0">
                  <c:v>335.85068988676653</c:v>
                </c:pt>
                <c:pt idx="1">
                  <c:v>316.05169463527812</c:v>
                </c:pt>
                <c:pt idx="2">
                  <c:v>289.15758734689297</c:v>
                </c:pt>
                <c:pt idx="3">
                  <c:v>576.54115343984029</c:v>
                </c:pt>
                <c:pt idx="4">
                  <c:v>349.20823316427828</c:v>
                </c:pt>
                <c:pt idx="5">
                  <c:v>201.53707316959739</c:v>
                </c:pt>
                <c:pt idx="6">
                  <c:v>181.16606124400519</c:v>
                </c:pt>
                <c:pt idx="7">
                  <c:v>296.83914738598622</c:v>
                </c:pt>
                <c:pt idx="8">
                  <c:v>747</c:v>
                </c:pt>
                <c:pt idx="9">
                  <c:v>1422.539618657491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Mining / Quarrying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Sheet1!$E$2:$E$11</c:f>
              <c:numCache>
                <c:formatCode>#,##0</c:formatCode>
                <c:ptCount val="10"/>
                <c:pt idx="0">
                  <c:v>297.25494528284366</c:v>
                </c:pt>
                <c:pt idx="1">
                  <c:v>258.58775015613662</c:v>
                </c:pt>
                <c:pt idx="2">
                  <c:v>204.14408439878235</c:v>
                </c:pt>
                <c:pt idx="3">
                  <c:v>339.26428884727051</c:v>
                </c:pt>
                <c:pt idx="4">
                  <c:v>960.32264120176546</c:v>
                </c:pt>
                <c:pt idx="5">
                  <c:v>163.52125776939477</c:v>
                </c:pt>
                <c:pt idx="6">
                  <c:v>308.31830466048314</c:v>
                </c:pt>
                <c:pt idx="7">
                  <c:v>721.34862168150278</c:v>
                </c:pt>
                <c:pt idx="8">
                  <c:v>934</c:v>
                </c:pt>
                <c:pt idx="9">
                  <c:v>629.3527950977159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Education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Sheet1!$F$2:$F$11</c:f>
              <c:numCache>
                <c:formatCode>#,##0</c:formatCode>
                <c:ptCount val="10"/>
                <c:pt idx="0">
                  <c:v>85.994027450845437</c:v>
                </c:pt>
                <c:pt idx="1">
                  <c:v>129.2938750780682</c:v>
                </c:pt>
                <c:pt idx="2">
                  <c:v>92.309387787757458</c:v>
                </c:pt>
                <c:pt idx="3">
                  <c:v>89.499168223513124</c:v>
                </c:pt>
                <c:pt idx="4">
                  <c:v>58.201372194046407</c:v>
                </c:pt>
                <c:pt idx="5">
                  <c:v>76.078790760812268</c:v>
                </c:pt>
                <c:pt idx="6">
                  <c:v>85.507253633397241</c:v>
                </c:pt>
                <c:pt idx="7">
                  <c:v>45.835976082736856</c:v>
                </c:pt>
                <c:pt idx="8">
                  <c:v>63</c:v>
                </c:pt>
                <c:pt idx="9">
                  <c:v>119.46307621289805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Health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Sheet1!$G$2:$G$11</c:f>
              <c:numCache>
                <c:formatCode>#,##0</c:formatCode>
                <c:ptCount val="10"/>
                <c:pt idx="0">
                  <c:v>172.66517322807533</c:v>
                </c:pt>
                <c:pt idx="1">
                  <c:v>150.84285425774638</c:v>
                </c:pt>
                <c:pt idx="2">
                  <c:v>134.00006844602561</c:v>
                </c:pt>
                <c:pt idx="3">
                  <c:v>116.55705629108685</c:v>
                </c:pt>
                <c:pt idx="4">
                  <c:v>106.7025156890851</c:v>
                </c:pt>
                <c:pt idx="5">
                  <c:v>62.062163150363737</c:v>
                </c:pt>
                <c:pt idx="6">
                  <c:v>50.064578448172909</c:v>
                </c:pt>
                <c:pt idx="7">
                  <c:v>37.714955564406566</c:v>
                </c:pt>
                <c:pt idx="8">
                  <c:v>90</c:v>
                </c:pt>
                <c:pt idx="9">
                  <c:v>123.48244495645845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Tourism/Leisure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Sheet1!$H$2:$H$11</c:f>
              <c:numCache>
                <c:formatCode>#,##0</c:formatCode>
                <c:ptCount val="10"/>
                <c:pt idx="0">
                  <c:v>94.796565693845366</c:v>
                </c:pt>
                <c:pt idx="1">
                  <c:v>165.2088403775318</c:v>
                </c:pt>
                <c:pt idx="2">
                  <c:v>93.218190531278807</c:v>
                </c:pt>
                <c:pt idx="3">
                  <c:v>351.75254487845865</c:v>
                </c:pt>
                <c:pt idx="4">
                  <c:v>232.80548877618563</c:v>
                </c:pt>
                <c:pt idx="5">
                  <c:v>26.498595713838437</c:v>
                </c:pt>
                <c:pt idx="6">
                  <c:v>4.0458971896999127</c:v>
                </c:pt>
                <c:pt idx="7">
                  <c:v>4.5526074109824624</c:v>
                </c:pt>
                <c:pt idx="8">
                  <c:v>68</c:v>
                </c:pt>
                <c:pt idx="9">
                  <c:v>48.993947398497035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Housing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Sheet1!$I$2:$I$11</c:f>
              <c:numCache>
                <c:formatCode>#,##0</c:formatCode>
                <c:ptCount val="10"/>
                <c:pt idx="0">
                  <c:v>582.32176069076388</c:v>
                </c:pt>
                <c:pt idx="1">
                  <c:v>797.31222964808796</c:v>
                </c:pt>
                <c:pt idx="2">
                  <c:v>874.90978768726382</c:v>
                </c:pt>
                <c:pt idx="3">
                  <c:v>545.32051336187067</c:v>
                </c:pt>
                <c:pt idx="4">
                  <c:v>1057.3249281918424</c:v>
                </c:pt>
                <c:pt idx="5">
                  <c:v>1060.3776857998666</c:v>
                </c:pt>
                <c:pt idx="6">
                  <c:v>1114.0841186954904</c:v>
                </c:pt>
                <c:pt idx="7">
                  <c:v>1459.7822720516272</c:v>
                </c:pt>
                <c:pt idx="8">
                  <c:v>1145</c:v>
                </c:pt>
                <c:pt idx="9">
                  <c:v>797.47513664099904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Commercial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Sheet1!$J$2:$J$11</c:f>
              <c:numCache>
                <c:formatCode>#,##0</c:formatCode>
                <c:ptCount val="10"/>
                <c:pt idx="0">
                  <c:v>1385.3840957829109</c:v>
                </c:pt>
                <c:pt idx="1">
                  <c:v>2075.8849943089858</c:v>
                </c:pt>
                <c:pt idx="2">
                  <c:v>1579.9463360273128</c:v>
                </c:pt>
                <c:pt idx="3">
                  <c:v>2668.3240386638099</c:v>
                </c:pt>
                <c:pt idx="4">
                  <c:v>1445.3340761521522</c:v>
                </c:pt>
                <c:pt idx="5">
                  <c:v>2494.9705822519204</c:v>
                </c:pt>
                <c:pt idx="6">
                  <c:v>1926.8494446637728</c:v>
                </c:pt>
                <c:pt idx="7">
                  <c:v>1573.9453923657929</c:v>
                </c:pt>
                <c:pt idx="8">
                  <c:v>2043</c:v>
                </c:pt>
                <c:pt idx="9">
                  <c:v>1580.8685497013121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Agriculture / Forestry / Fishing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Sheet1!$K$2:$K$11</c:f>
              <c:numCache>
                <c:formatCode>#,##0</c:formatCode>
                <c:ptCount val="10"/>
                <c:pt idx="0">
                  <c:v>125.26689038115276</c:v>
                </c:pt>
                <c:pt idx="1">
                  <c:v>28.731972239570734</c:v>
                </c:pt>
                <c:pt idx="2">
                  <c:v>73.784671028647296</c:v>
                </c:pt>
                <c:pt idx="3">
                  <c:v>22.895136057177769</c:v>
                </c:pt>
                <c:pt idx="4">
                  <c:v>77.601829592061847</c:v>
                </c:pt>
                <c:pt idx="5">
                  <c:v>170.25833144095699</c:v>
                </c:pt>
                <c:pt idx="6">
                  <c:v>231.65059154252941</c:v>
                </c:pt>
                <c:pt idx="7">
                  <c:v>290.06446954686032</c:v>
                </c:pt>
                <c:pt idx="8">
                  <c:v>169</c:v>
                </c:pt>
                <c:pt idx="9">
                  <c:v>121.76692578398877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  <c:pt idx="9">
                  <c:v>DEC11</c:v>
                </c:pt>
              </c:strCache>
            </c:strRef>
          </c:cat>
          <c:val>
            <c:numRef>
              <c:f>Sheet1!$L$2:$L$11</c:f>
              <c:numCache>
                <c:formatCode>#,##0</c:formatCode>
                <c:ptCount val="10"/>
                <c:pt idx="0">
                  <c:v>382.57185440730427</c:v>
                </c:pt>
                <c:pt idx="1">
                  <c:v>79.01292365881956</c:v>
                </c:pt>
                <c:pt idx="2">
                  <c:v>396.91015947684059</c:v>
                </c:pt>
                <c:pt idx="3">
                  <c:v>461.0247851513526</c:v>
                </c:pt>
                <c:pt idx="4">
                  <c:v>873.02058291069625</c:v>
                </c:pt>
                <c:pt idx="5">
                  <c:v>155.86422064318469</c:v>
                </c:pt>
                <c:pt idx="6">
                  <c:v>283.25794099251868</c:v>
                </c:pt>
                <c:pt idx="7">
                  <c:v>230.00505348690692</c:v>
                </c:pt>
                <c:pt idx="8">
                  <c:v>1199</c:v>
                </c:pt>
                <c:pt idx="9">
                  <c:v>898.06167169051366</c:v>
                </c:pt>
              </c:numCache>
            </c:numRef>
          </c:val>
        </c:ser>
        <c:overlap val="100"/>
        <c:axId val="119143808"/>
        <c:axId val="119026816"/>
      </c:barChart>
      <c:catAx>
        <c:axId val="119143808"/>
        <c:scaling>
          <c:orientation val="minMax"/>
        </c:scaling>
        <c:axPos val="b"/>
        <c:numFmt formatCode="mmm\-yy" sourceLinked="1"/>
        <c:tickLblPos val="nextTo"/>
        <c:crossAx val="119026816"/>
        <c:crosses val="autoZero"/>
        <c:auto val="1"/>
        <c:lblAlgn val="ctr"/>
        <c:lblOffset val="100"/>
      </c:catAx>
      <c:valAx>
        <c:axId val="11902681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tickLblPos val="nextTo"/>
        <c:crossAx val="1191438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/>
              <a:t>Housing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mmm\-yy</c:formatCode>
                <c:ptCount val="14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  <c:pt idx="13">
                  <c:v>40878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435.21695300651555</c:v>
                </c:pt>
                <c:pt idx="1">
                  <c:v>813.98983070643851</c:v>
                </c:pt>
                <c:pt idx="2">
                  <c:v>479.27281409693046</c:v>
                </c:pt>
                <c:pt idx="3">
                  <c:v>423.91371274318806</c:v>
                </c:pt>
                <c:pt idx="4">
                  <c:v>582.32176069076388</c:v>
                </c:pt>
                <c:pt idx="5">
                  <c:v>797.31222964808796</c:v>
                </c:pt>
                <c:pt idx="6">
                  <c:v>874.90978768726382</c:v>
                </c:pt>
                <c:pt idx="7">
                  <c:v>545.32051336187067</c:v>
                </c:pt>
                <c:pt idx="8">
                  <c:v>1057.3249281918424</c:v>
                </c:pt>
                <c:pt idx="9">
                  <c:v>1060.3776857998666</c:v>
                </c:pt>
                <c:pt idx="10">
                  <c:v>1114</c:v>
                </c:pt>
                <c:pt idx="11">
                  <c:v>1460</c:v>
                </c:pt>
                <c:pt idx="12">
                  <c:v>1145</c:v>
                </c:pt>
                <c:pt idx="13">
                  <c:v>797</c:v>
                </c:pt>
              </c:numCache>
            </c:numRef>
          </c:val>
        </c:ser>
        <c:marker val="1"/>
        <c:axId val="82798080"/>
        <c:axId val="82799616"/>
      </c:lineChart>
      <c:dateAx>
        <c:axId val="82798080"/>
        <c:scaling>
          <c:orientation val="minMax"/>
        </c:scaling>
        <c:axPos val="b"/>
        <c:numFmt formatCode="mmm\-yy" sourceLinked="1"/>
        <c:majorTickMark val="none"/>
        <c:tickLblPos val="nextTo"/>
        <c:crossAx val="82799616"/>
        <c:crosses val="autoZero"/>
        <c:auto val="1"/>
        <c:lblOffset val="100"/>
      </c:dateAx>
      <c:valAx>
        <c:axId val="8279961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82798080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0"/>
  <c:chart>
    <c:title>
      <c:tx>
        <c:rich>
          <a:bodyPr/>
          <a:lstStyle/>
          <a:p>
            <a:pPr>
              <a:defRPr/>
            </a:pPr>
            <a:r>
              <a:rPr lang="en-ZA" sz="1400" dirty="0"/>
              <a:t>Firm distribution based on turnover</a:t>
            </a:r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8.4372850522871246E-2"/>
          <c:y val="0.20650014543866579"/>
          <c:w val="0.88046824290503956"/>
          <c:h val="0.793499854561334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2"/>
            <c:spPr>
              <a:solidFill>
                <a:schemeClr val="bg2"/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0-1.5</c:v>
                </c:pt>
                <c:pt idx="1">
                  <c:v>1.5-11.5</c:v>
                </c:pt>
                <c:pt idx="2">
                  <c:v>&gt;11.5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15.2</c:v>
                </c:pt>
                <c:pt idx="1">
                  <c:v>50</c:v>
                </c:pt>
                <c:pt idx="2">
                  <c:v>34.800000000000004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Water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mmm\-yy</c:formatCode>
                <c:ptCount val="14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  <c:pt idx="13">
                  <c:v>40878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866.47738825842703</c:v>
                </c:pt>
                <c:pt idx="1">
                  <c:v>870.27636155316065</c:v>
                </c:pt>
                <c:pt idx="2">
                  <c:v>1318.5187811031071</c:v>
                </c:pt>
                <c:pt idx="3">
                  <c:v>1203.1556732516328</c:v>
                </c:pt>
                <c:pt idx="4">
                  <c:v>1335.9544579568344</c:v>
                </c:pt>
                <c:pt idx="5">
                  <c:v>1199.5598410020784</c:v>
                </c:pt>
                <c:pt idx="6">
                  <c:v>1847.98108216847</c:v>
                </c:pt>
                <c:pt idx="7">
                  <c:v>1852.4246446262018</c:v>
                </c:pt>
                <c:pt idx="8">
                  <c:v>1862.4439102094848</c:v>
                </c:pt>
                <c:pt idx="9">
                  <c:v>1300.5351294086581</c:v>
                </c:pt>
                <c:pt idx="10">
                  <c:v>1275</c:v>
                </c:pt>
                <c:pt idx="11">
                  <c:v>1214</c:v>
                </c:pt>
                <c:pt idx="12">
                  <c:v>931</c:v>
                </c:pt>
                <c:pt idx="13">
                  <c:v>1216</c:v>
                </c:pt>
              </c:numCache>
            </c:numRef>
          </c:val>
        </c:ser>
        <c:marker val="1"/>
        <c:axId val="89643264"/>
        <c:axId val="89649152"/>
      </c:lineChart>
      <c:dateAx>
        <c:axId val="89643264"/>
        <c:scaling>
          <c:orientation val="minMax"/>
        </c:scaling>
        <c:axPos val="b"/>
        <c:numFmt formatCode="mmm\-yy" sourceLinked="1"/>
        <c:majorTickMark val="none"/>
        <c:tickLblPos val="nextTo"/>
        <c:crossAx val="89649152"/>
        <c:crosses val="autoZero"/>
        <c:auto val="1"/>
        <c:lblOffset val="100"/>
      </c:dateAx>
      <c:valAx>
        <c:axId val="8964915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89643264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Transportation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mmm\-yy</c:formatCode>
                <c:ptCount val="14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  <c:pt idx="13">
                  <c:v>40878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973.30336763275329</c:v>
                </c:pt>
                <c:pt idx="1">
                  <c:v>1065.1143529456581</c:v>
                </c:pt>
                <c:pt idx="2">
                  <c:v>1472.2541084689565</c:v>
                </c:pt>
                <c:pt idx="3">
                  <c:v>1677.9624863860824</c:v>
                </c:pt>
                <c:pt idx="4">
                  <c:v>1973.1228030847519</c:v>
                </c:pt>
                <c:pt idx="5">
                  <c:v>1975.3230914704884</c:v>
                </c:pt>
                <c:pt idx="6">
                  <c:v>3912.9503942363353</c:v>
                </c:pt>
                <c:pt idx="7">
                  <c:v>3379.1139444389196</c:v>
                </c:pt>
                <c:pt idx="8">
                  <c:v>2696.6635783241504</c:v>
                </c:pt>
                <c:pt idx="9">
                  <c:v>2941.4200245825996</c:v>
                </c:pt>
                <c:pt idx="10">
                  <c:v>3286</c:v>
                </c:pt>
                <c:pt idx="11">
                  <c:v>2825</c:v>
                </c:pt>
                <c:pt idx="12">
                  <c:v>2187</c:v>
                </c:pt>
                <c:pt idx="13">
                  <c:v>2569</c:v>
                </c:pt>
              </c:numCache>
            </c:numRef>
          </c:val>
        </c:ser>
        <c:marker val="1"/>
        <c:axId val="89787392"/>
        <c:axId val="89797376"/>
      </c:lineChart>
      <c:dateAx>
        <c:axId val="89787392"/>
        <c:scaling>
          <c:orientation val="minMax"/>
        </c:scaling>
        <c:axPos val="b"/>
        <c:numFmt formatCode="mmm\-yy" sourceLinked="1"/>
        <c:majorTickMark val="none"/>
        <c:tickLblPos val="nextTo"/>
        <c:crossAx val="89797376"/>
        <c:crosses val="autoZero"/>
        <c:auto val="1"/>
        <c:lblOffset val="100"/>
      </c:dateAx>
      <c:valAx>
        <c:axId val="8979737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89787392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Energy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mmm\-yy</c:formatCode>
                <c:ptCount val="14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  <c:pt idx="13">
                  <c:v>40878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292.78231384074695</c:v>
                </c:pt>
                <c:pt idx="1">
                  <c:v>294.42185365977559</c:v>
                </c:pt>
                <c:pt idx="2">
                  <c:v>474.21973040712385</c:v>
                </c:pt>
                <c:pt idx="3">
                  <c:v>405.60702408341876</c:v>
                </c:pt>
                <c:pt idx="4">
                  <c:v>335.85068988676653</c:v>
                </c:pt>
                <c:pt idx="5">
                  <c:v>316.05169463527812</c:v>
                </c:pt>
                <c:pt idx="6">
                  <c:v>289.15758734689297</c:v>
                </c:pt>
                <c:pt idx="7">
                  <c:v>576.54115343984029</c:v>
                </c:pt>
                <c:pt idx="8">
                  <c:v>349.20823316427828</c:v>
                </c:pt>
                <c:pt idx="9">
                  <c:v>201.53707316959739</c:v>
                </c:pt>
                <c:pt idx="10">
                  <c:v>181</c:v>
                </c:pt>
                <c:pt idx="11">
                  <c:v>297</c:v>
                </c:pt>
                <c:pt idx="12">
                  <c:v>747</c:v>
                </c:pt>
                <c:pt idx="13">
                  <c:v>1423</c:v>
                </c:pt>
              </c:numCache>
            </c:numRef>
          </c:val>
        </c:ser>
        <c:marker val="1"/>
        <c:axId val="89817088"/>
        <c:axId val="89818624"/>
      </c:lineChart>
      <c:dateAx>
        <c:axId val="89817088"/>
        <c:scaling>
          <c:orientation val="minMax"/>
        </c:scaling>
        <c:axPos val="b"/>
        <c:numFmt formatCode="mmm\-yy" sourceLinked="1"/>
        <c:majorTickMark val="none"/>
        <c:tickLblPos val="nextTo"/>
        <c:crossAx val="89818624"/>
        <c:crosses val="autoZero"/>
        <c:auto val="1"/>
        <c:lblOffset val="100"/>
      </c:dateAx>
      <c:valAx>
        <c:axId val="8981862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89817088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Commercial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mmm\-yy</c:formatCode>
                <c:ptCount val="14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  <c:pt idx="13">
                  <c:v>40878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973.30336763275329</c:v>
                </c:pt>
                <c:pt idx="1">
                  <c:v>770.69249928588306</c:v>
                </c:pt>
                <c:pt idx="2">
                  <c:v>1510.659822394085</c:v>
                </c:pt>
                <c:pt idx="3">
                  <c:v>1094.7153379696283</c:v>
                </c:pt>
                <c:pt idx="4">
                  <c:v>1385.3840957829109</c:v>
                </c:pt>
                <c:pt idx="5">
                  <c:v>2075.8849943089858</c:v>
                </c:pt>
                <c:pt idx="6">
                  <c:v>1579.9463360273128</c:v>
                </c:pt>
                <c:pt idx="7">
                  <c:v>2668.3240386638099</c:v>
                </c:pt>
                <c:pt idx="8">
                  <c:v>1445.3340761521522</c:v>
                </c:pt>
                <c:pt idx="9">
                  <c:v>2494.9705822519204</c:v>
                </c:pt>
                <c:pt idx="10">
                  <c:v>1927</c:v>
                </c:pt>
                <c:pt idx="11">
                  <c:v>1574</c:v>
                </c:pt>
                <c:pt idx="12">
                  <c:v>2043</c:v>
                </c:pt>
                <c:pt idx="13">
                  <c:v>1581</c:v>
                </c:pt>
              </c:numCache>
            </c:numRef>
          </c:val>
        </c:ser>
        <c:marker val="1"/>
        <c:axId val="89948928"/>
        <c:axId val="89950464"/>
      </c:lineChart>
      <c:dateAx>
        <c:axId val="89948928"/>
        <c:scaling>
          <c:orientation val="minMax"/>
        </c:scaling>
        <c:axPos val="b"/>
        <c:numFmt formatCode="mmm\-yy" sourceLinked="1"/>
        <c:majorTickMark val="none"/>
        <c:tickLblPos val="nextTo"/>
        <c:crossAx val="89950464"/>
        <c:crosses val="autoZero"/>
        <c:auto val="1"/>
        <c:lblOffset val="100"/>
      </c:dateAx>
      <c:valAx>
        <c:axId val="8995046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89948928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Health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mmm\-yy</c:formatCode>
                <c:ptCount val="14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  <c:pt idx="13">
                  <c:v>40878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75.173837337488976</c:v>
                </c:pt>
                <c:pt idx="1">
                  <c:v>95.254129125221496</c:v>
                </c:pt>
                <c:pt idx="2">
                  <c:v>239.34131674038181</c:v>
                </c:pt>
                <c:pt idx="3">
                  <c:v>143.84839884032948</c:v>
                </c:pt>
                <c:pt idx="4">
                  <c:v>172.66517322807533</c:v>
                </c:pt>
                <c:pt idx="5">
                  <c:v>150.84285425774638</c:v>
                </c:pt>
                <c:pt idx="6">
                  <c:v>134.00006844602561</c:v>
                </c:pt>
                <c:pt idx="7">
                  <c:v>116.55705629108685</c:v>
                </c:pt>
                <c:pt idx="8">
                  <c:v>106.7025156890851</c:v>
                </c:pt>
                <c:pt idx="9">
                  <c:v>62.062163150363737</c:v>
                </c:pt>
                <c:pt idx="10">
                  <c:v>50</c:v>
                </c:pt>
                <c:pt idx="11">
                  <c:v>38</c:v>
                </c:pt>
                <c:pt idx="12">
                  <c:v>90</c:v>
                </c:pt>
              </c:numCache>
            </c:numRef>
          </c:val>
        </c:ser>
        <c:marker val="1"/>
        <c:axId val="89961984"/>
        <c:axId val="89963520"/>
      </c:lineChart>
      <c:dateAx>
        <c:axId val="89961984"/>
        <c:scaling>
          <c:orientation val="minMax"/>
        </c:scaling>
        <c:axPos val="b"/>
        <c:numFmt formatCode="mmm\-yy" sourceLinked="1"/>
        <c:majorTickMark val="none"/>
        <c:tickLblPos val="nextTo"/>
        <c:crossAx val="89963520"/>
        <c:crosses val="autoZero"/>
        <c:auto val="1"/>
        <c:lblOffset val="100"/>
      </c:dateAx>
      <c:valAx>
        <c:axId val="899635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89961984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17373319544984586"/>
          <c:y val="6.6101694915254319E-2"/>
          <c:w val="0.77145811789038365"/>
          <c:h val="0.754237288135593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 Share</c:v>
                </c:pt>
              </c:strCache>
            </c:strRef>
          </c:tx>
          <c:spPr>
            <a:solidFill>
              <a:schemeClr val="accent2"/>
            </a:solidFill>
            <a:ln w="9866">
              <a:solidFill>
                <a:schemeClr val="tx1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E-Cape</c:v>
                </c:pt>
                <c:pt idx="1">
                  <c:v>W-Cape</c:v>
                </c:pt>
                <c:pt idx="2">
                  <c:v>N-Cape</c:v>
                </c:pt>
                <c:pt idx="3">
                  <c:v>F State</c:v>
                </c:pt>
                <c:pt idx="4">
                  <c:v>N-W</c:v>
                </c:pt>
                <c:pt idx="5">
                  <c:v>Lim</c:v>
                </c:pt>
                <c:pt idx="6">
                  <c:v>Gaut</c:v>
                </c:pt>
                <c:pt idx="7">
                  <c:v>Mpu</c:v>
                </c:pt>
                <c:pt idx="8">
                  <c:v>Kwaz</c:v>
                </c:pt>
                <c:pt idx="9">
                  <c:v>Africa</c:v>
                </c:pt>
                <c:pt idx="10">
                  <c:v>Int'l</c:v>
                </c:pt>
              </c:strCache>
            </c:strRef>
          </c:cat>
          <c:val>
            <c:numRef>
              <c:f>Sheet1!$B$2:$L$2</c:f>
              <c:numCache>
                <c:formatCode>0.00</c:formatCode>
                <c:ptCount val="11"/>
                <c:pt idx="0">
                  <c:v>5.7</c:v>
                </c:pt>
                <c:pt idx="1">
                  <c:v>17.399999999999999</c:v>
                </c:pt>
                <c:pt idx="2">
                  <c:v>2.2000000000000002</c:v>
                </c:pt>
                <c:pt idx="3">
                  <c:v>3.6</c:v>
                </c:pt>
                <c:pt idx="4">
                  <c:v>1.4</c:v>
                </c:pt>
                <c:pt idx="5">
                  <c:v>3.1</c:v>
                </c:pt>
                <c:pt idx="6">
                  <c:v>38.200000000000003</c:v>
                </c:pt>
                <c:pt idx="7">
                  <c:v>4.5999999999999996</c:v>
                </c:pt>
                <c:pt idx="8">
                  <c:v>11</c:v>
                </c:pt>
                <c:pt idx="9">
                  <c:v>11.1</c:v>
                </c:pt>
                <c:pt idx="10">
                  <c:v>1.7</c:v>
                </c:pt>
              </c:numCache>
            </c:numRef>
          </c:val>
        </c:ser>
        <c:axId val="122858112"/>
        <c:axId val="122868480"/>
      </c:barChart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Change last 12 months</c:v>
                </c:pt>
              </c:strCache>
            </c:strRef>
          </c:tx>
          <c:spPr>
            <a:ln w="22199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Sheet1!$B$1:$L$1</c:f>
              <c:strCache>
                <c:ptCount val="11"/>
                <c:pt idx="0">
                  <c:v>E-Cape</c:v>
                </c:pt>
                <c:pt idx="1">
                  <c:v>W-Cape</c:v>
                </c:pt>
                <c:pt idx="2">
                  <c:v>N-Cape</c:v>
                </c:pt>
                <c:pt idx="3">
                  <c:v>F State</c:v>
                </c:pt>
                <c:pt idx="4">
                  <c:v>N-W</c:v>
                </c:pt>
                <c:pt idx="5">
                  <c:v>Lim</c:v>
                </c:pt>
                <c:pt idx="6">
                  <c:v>Gaut</c:v>
                </c:pt>
                <c:pt idx="7">
                  <c:v>Mpu</c:v>
                </c:pt>
                <c:pt idx="8">
                  <c:v>Kwaz</c:v>
                </c:pt>
                <c:pt idx="9">
                  <c:v>Africa</c:v>
                </c:pt>
                <c:pt idx="10">
                  <c:v>Int'l</c:v>
                </c:pt>
              </c:strCache>
            </c:strRef>
          </c:cat>
          <c:val>
            <c:numRef>
              <c:f>Sheet1!$B$3:$L$3</c:f>
              <c:numCache>
                <c:formatCode>0.00</c:formatCode>
                <c:ptCount val="11"/>
                <c:pt idx="0">
                  <c:v>-2.2000000000000002</c:v>
                </c:pt>
                <c:pt idx="1">
                  <c:v>1.2999999999999965</c:v>
                </c:pt>
                <c:pt idx="2">
                  <c:v>-0.29999999999999993</c:v>
                </c:pt>
                <c:pt idx="3">
                  <c:v>-1.3000000000000003</c:v>
                </c:pt>
                <c:pt idx="4">
                  <c:v>-1.1000000000000001</c:v>
                </c:pt>
                <c:pt idx="5">
                  <c:v>0.80000000000000049</c:v>
                </c:pt>
                <c:pt idx="6">
                  <c:v>3.5</c:v>
                </c:pt>
                <c:pt idx="7">
                  <c:v>0.89999999999999969</c:v>
                </c:pt>
                <c:pt idx="8">
                  <c:v>-1.1999999999999988</c:v>
                </c:pt>
                <c:pt idx="9">
                  <c:v>0.19999999999999937</c:v>
                </c:pt>
                <c:pt idx="10">
                  <c:v>-0.59999999999999987</c:v>
                </c:pt>
              </c:numCache>
            </c:numRef>
          </c:val>
        </c:ser>
        <c:marker val="1"/>
        <c:axId val="122870400"/>
        <c:axId val="122876288"/>
      </c:lineChart>
      <c:catAx>
        <c:axId val="122858112"/>
        <c:scaling>
          <c:orientation val="minMax"/>
        </c:scaling>
        <c:axPos val="b"/>
        <c:numFmt formatCode="General" sourceLinked="1"/>
        <c:tickLblPos val="nextTo"/>
        <c:spPr>
          <a:ln w="246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868480"/>
        <c:crosses val="autoZero"/>
        <c:auto val="1"/>
        <c:lblAlgn val="ctr"/>
        <c:lblOffset val="100"/>
        <c:tickMarkSkip val="1"/>
      </c:catAx>
      <c:valAx>
        <c:axId val="1228684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12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% Share (bar)</a:t>
                </a:r>
              </a:p>
            </c:rich>
          </c:tx>
          <c:layout>
            <c:manualLayout>
              <c:xMode val="edge"/>
              <c:yMode val="edge"/>
              <c:x val="9.3071354705274566E-3"/>
              <c:y val="0.33050847457627391"/>
            </c:manualLayout>
          </c:layout>
          <c:spPr>
            <a:noFill/>
            <a:ln w="19732">
              <a:noFill/>
            </a:ln>
          </c:spPr>
        </c:title>
        <c:numFmt formatCode="0.00" sourceLinked="1"/>
        <c:tickLblPos val="nextTo"/>
        <c:spPr>
          <a:ln w="24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858112"/>
        <c:crosses val="autoZero"/>
        <c:crossBetween val="between"/>
      </c:valAx>
      <c:catAx>
        <c:axId val="122870400"/>
        <c:scaling>
          <c:orientation val="minMax"/>
        </c:scaling>
        <c:delete val="1"/>
        <c:axPos val="b"/>
        <c:tickLblPos val="none"/>
        <c:crossAx val="122876288"/>
        <c:crosses val="autoZero"/>
        <c:auto val="1"/>
        <c:lblAlgn val="ctr"/>
        <c:lblOffset val="100"/>
      </c:catAx>
      <c:valAx>
        <c:axId val="122876288"/>
        <c:scaling>
          <c:orientation val="minMax"/>
        </c:scaling>
        <c:axPos val="r"/>
        <c:numFmt formatCode="0" sourceLinked="0"/>
        <c:tickLblPos val="nextTo"/>
        <c:spPr>
          <a:ln w="24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870400"/>
        <c:crosses val="max"/>
        <c:crossBetween val="between"/>
      </c:valAx>
      <c:dTable>
        <c:showHorzBorder val="1"/>
        <c:showVertBorder val="1"/>
        <c:showOutline val="1"/>
        <c:showKeys val="1"/>
        <c:spPr>
          <a:ln w="246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62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dTable>
      <c:spPr>
        <a:noFill/>
        <a:ln w="19732">
          <a:noFill/>
        </a:ln>
      </c:spPr>
    </c:plotArea>
    <c:legend>
      <c:legendPos val="b"/>
      <c:layout>
        <c:manualLayout>
          <c:xMode val="edge"/>
          <c:yMode val="edge"/>
          <c:x val="0.4084798345398159"/>
          <c:y val="0.95593220338983065"/>
          <c:w val="0.29886246122027427"/>
          <c:h val="4.2372881355932764E-2"/>
        </c:manualLayout>
      </c:layout>
      <c:spPr>
        <a:noFill/>
        <a:ln w="19732">
          <a:noFill/>
        </a:ln>
      </c:spPr>
      <c:txPr>
        <a:bodyPr/>
        <a:lstStyle/>
        <a:p>
          <a:pPr>
            <a:defRPr sz="8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81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Eastern Cape</c:v>
                </c:pt>
              </c:strCache>
            </c:strRef>
          </c:tx>
          <c:marker>
            <c:symbol val="none"/>
          </c:marker>
          <c:cat>
            <c:strRef>
              <c:f>Sheet1!$B$1:$AB$1</c:f>
              <c:strCache>
                <c:ptCount val="27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  <c:pt idx="26">
                  <c:v>Dec-11</c:v>
                </c:pt>
              </c:strCache>
            </c:strRef>
          </c:cat>
          <c:val>
            <c:numRef>
              <c:f>Sheet1!$B$2:$AB$2</c:f>
              <c:numCache>
                <c:formatCode>#,##0</c:formatCode>
                <c:ptCount val="27"/>
                <c:pt idx="0">
                  <c:v>276.63780525730118</c:v>
                </c:pt>
                <c:pt idx="1">
                  <c:v>252.32690000000008</c:v>
                </c:pt>
                <c:pt idx="2">
                  <c:v>266.18439999999993</c:v>
                </c:pt>
                <c:pt idx="3">
                  <c:v>242.66095000000001</c:v>
                </c:pt>
                <c:pt idx="4">
                  <c:v>176.15295000000003</c:v>
                </c:pt>
                <c:pt idx="5">
                  <c:v>191.64068571428564</c:v>
                </c:pt>
                <c:pt idx="6">
                  <c:v>277.8390721740883</c:v>
                </c:pt>
                <c:pt idx="7">
                  <c:v>289.44949453014101</c:v>
                </c:pt>
                <c:pt idx="8">
                  <c:v>288.20293239905891</c:v>
                </c:pt>
                <c:pt idx="9">
                  <c:v>353.33207586459196</c:v>
                </c:pt>
                <c:pt idx="10">
                  <c:v>343.66859019562287</c:v>
                </c:pt>
                <c:pt idx="11">
                  <c:v>388.4949034263567</c:v>
                </c:pt>
                <c:pt idx="12">
                  <c:v>450.00047432798391</c:v>
                </c:pt>
                <c:pt idx="13">
                  <c:v>400.1994490670736</c:v>
                </c:pt>
                <c:pt idx="14">
                  <c:v>395.22439746922106</c:v>
                </c:pt>
                <c:pt idx="15">
                  <c:v>464.92582357410453</c:v>
                </c:pt>
                <c:pt idx="16">
                  <c:v>587.70735433739924</c:v>
                </c:pt>
                <c:pt idx="17">
                  <c:v>654.95796028720247</c:v>
                </c:pt>
                <c:pt idx="18">
                  <c:v>667.38700058041809</c:v>
                </c:pt>
                <c:pt idx="19">
                  <c:v>750.18314598200334</c:v>
                </c:pt>
                <c:pt idx="20">
                  <c:v>693.75203765069909</c:v>
                </c:pt>
                <c:pt idx="21">
                  <c:v>654.09123995003392</c:v>
                </c:pt>
                <c:pt idx="22">
                  <c:v>828.27135970524341</c:v>
                </c:pt>
                <c:pt idx="23">
                  <c:v>858.37935180652039</c:v>
                </c:pt>
                <c:pt idx="24">
                  <c:v>752.04341951542347</c:v>
                </c:pt>
                <c:pt idx="25">
                  <c:v>683.59081405239544</c:v>
                </c:pt>
                <c:pt idx="26" formatCode="General">
                  <c:v>611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Western Cape</c:v>
                </c:pt>
              </c:strCache>
            </c:strRef>
          </c:tx>
          <c:marker>
            <c:symbol val="none"/>
          </c:marker>
          <c:cat>
            <c:strRef>
              <c:f>Sheet1!$B$1:$AB$1</c:f>
              <c:strCache>
                <c:ptCount val="27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  <c:pt idx="26">
                  <c:v>Dec-11</c:v>
                </c:pt>
              </c:strCache>
            </c:strRef>
          </c:cat>
          <c:val>
            <c:numRef>
              <c:f>Sheet1!$B$3:$AB$3</c:f>
              <c:numCache>
                <c:formatCode>#,##0</c:formatCode>
                <c:ptCount val="27"/>
                <c:pt idx="0">
                  <c:v>506.5932499999999</c:v>
                </c:pt>
                <c:pt idx="1">
                  <c:v>551.93749999999977</c:v>
                </c:pt>
                <c:pt idx="2">
                  <c:v>525.40129999999976</c:v>
                </c:pt>
                <c:pt idx="3">
                  <c:v>481.87800000000004</c:v>
                </c:pt>
                <c:pt idx="4">
                  <c:v>355.10300000000007</c:v>
                </c:pt>
                <c:pt idx="5">
                  <c:v>335.25459999999993</c:v>
                </c:pt>
                <c:pt idx="6">
                  <c:v>480.76989562764447</c:v>
                </c:pt>
                <c:pt idx="7">
                  <c:v>537.83601895032598</c:v>
                </c:pt>
                <c:pt idx="8">
                  <c:v>526.50209765129932</c:v>
                </c:pt>
                <c:pt idx="9">
                  <c:v>517.53019302153439</c:v>
                </c:pt>
                <c:pt idx="10">
                  <c:v>560.27573184218386</c:v>
                </c:pt>
                <c:pt idx="11">
                  <c:v>477.86400329228866</c:v>
                </c:pt>
                <c:pt idx="12">
                  <c:v>437.79081113315902</c:v>
                </c:pt>
                <c:pt idx="13">
                  <c:v>572.43510584930289</c:v>
                </c:pt>
                <c:pt idx="14">
                  <c:v>680.96543507594049</c:v>
                </c:pt>
                <c:pt idx="15">
                  <c:v>1057.9421499958432</c:v>
                </c:pt>
                <c:pt idx="16">
                  <c:v>1163.616393685018</c:v>
                </c:pt>
                <c:pt idx="17">
                  <c:v>1077.281012756328</c:v>
                </c:pt>
                <c:pt idx="18">
                  <c:v>1252.9020873006143</c:v>
                </c:pt>
                <c:pt idx="19">
                  <c:v>1285.3565997677529</c:v>
                </c:pt>
                <c:pt idx="20">
                  <c:v>1302.9479929938659</c:v>
                </c:pt>
                <c:pt idx="21">
                  <c:v>1127.1545105297114</c:v>
                </c:pt>
                <c:pt idx="22">
                  <c:v>1191.4262765021151</c:v>
                </c:pt>
                <c:pt idx="23">
                  <c:v>1447.8400978946179</c:v>
                </c:pt>
                <c:pt idx="24">
                  <c:v>1412.6266944560962</c:v>
                </c:pt>
                <c:pt idx="25">
                  <c:v>1466.4188698993557</c:v>
                </c:pt>
                <c:pt idx="26" formatCode="General">
                  <c:v>1595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Gauteng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strRef>
              <c:f>Sheet1!$B$1:$AB$1</c:f>
              <c:strCache>
                <c:ptCount val="27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  <c:pt idx="26">
                  <c:v>Dec-11</c:v>
                </c:pt>
              </c:strCache>
            </c:strRef>
          </c:cat>
          <c:val>
            <c:numRef>
              <c:f>Sheet1!$B$4:$AB$4</c:f>
              <c:numCache>
                <c:formatCode>#,##0</c:formatCode>
                <c:ptCount val="27"/>
                <c:pt idx="0">
                  <c:v>1502.0686000000001</c:v>
                </c:pt>
                <c:pt idx="1">
                  <c:v>1350.2412999999999</c:v>
                </c:pt>
                <c:pt idx="2">
                  <c:v>1256.5368000000001</c:v>
                </c:pt>
                <c:pt idx="3">
                  <c:v>1194.5512999999999</c:v>
                </c:pt>
                <c:pt idx="4">
                  <c:v>1343.0658000000001</c:v>
                </c:pt>
                <c:pt idx="5">
                  <c:v>1483.1316999999999</c:v>
                </c:pt>
                <c:pt idx="6">
                  <c:v>1383.1521308885747</c:v>
                </c:pt>
                <c:pt idx="7">
                  <c:v>1379.729511844391</c:v>
                </c:pt>
                <c:pt idx="8">
                  <c:v>1342.8493329686798</c:v>
                </c:pt>
                <c:pt idx="9">
                  <c:v>1119.8949605963751</c:v>
                </c:pt>
                <c:pt idx="10">
                  <c:v>947.15038063706493</c:v>
                </c:pt>
                <c:pt idx="11">
                  <c:v>1121.5145148336728</c:v>
                </c:pt>
                <c:pt idx="12">
                  <c:v>1252.5375918052764</c:v>
                </c:pt>
                <c:pt idx="13">
                  <c:v>1239.3096109502885</c:v>
                </c:pt>
                <c:pt idx="14">
                  <c:v>1451.7845943530706</c:v>
                </c:pt>
                <c:pt idx="15">
                  <c:v>1768.7187426591724</c:v>
                </c:pt>
                <c:pt idx="16">
                  <c:v>1953.9471068758498</c:v>
                </c:pt>
                <c:pt idx="17">
                  <c:v>2113.3831064776068</c:v>
                </c:pt>
                <c:pt idx="18">
                  <c:v>2408.0013973962427</c:v>
                </c:pt>
                <c:pt idx="19">
                  <c:v>2812.7560144214908</c:v>
                </c:pt>
                <c:pt idx="20">
                  <c:v>3582.025291913274</c:v>
                </c:pt>
                <c:pt idx="21">
                  <c:v>4211.5397366812804</c:v>
                </c:pt>
                <c:pt idx="22">
                  <c:v>3485.3701498299224</c:v>
                </c:pt>
                <c:pt idx="23">
                  <c:v>2773.3418747104652</c:v>
                </c:pt>
                <c:pt idx="24">
                  <c:v>2984.7201107983992</c:v>
                </c:pt>
                <c:pt idx="25">
                  <c:v>3415.0622191933139</c:v>
                </c:pt>
                <c:pt idx="26" formatCode="General">
                  <c:v>3725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Kwazulu Natal</c:v>
                </c:pt>
              </c:strCache>
            </c:strRef>
          </c:tx>
          <c:marker>
            <c:symbol val="none"/>
          </c:marker>
          <c:cat>
            <c:strRef>
              <c:f>Sheet1!$B$1:$AB$1</c:f>
              <c:strCache>
                <c:ptCount val="27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  <c:pt idx="26">
                  <c:v>Dec-11</c:v>
                </c:pt>
              </c:strCache>
            </c:strRef>
          </c:cat>
          <c:val>
            <c:numRef>
              <c:f>Sheet1!$B$5:$AB$5</c:f>
              <c:numCache>
                <c:formatCode>#,##0</c:formatCode>
                <c:ptCount val="27"/>
                <c:pt idx="0">
                  <c:v>591.15940000000001</c:v>
                </c:pt>
                <c:pt idx="1">
                  <c:v>452.7808</c:v>
                </c:pt>
                <c:pt idx="2">
                  <c:v>427.16769999999997</c:v>
                </c:pt>
                <c:pt idx="3">
                  <c:v>409.07214999999985</c:v>
                </c:pt>
                <c:pt idx="4">
                  <c:v>361.87964999999997</c:v>
                </c:pt>
                <c:pt idx="5">
                  <c:v>336.48081428571425</c:v>
                </c:pt>
                <c:pt idx="6">
                  <c:v>375.29927028007239</c:v>
                </c:pt>
                <c:pt idx="7">
                  <c:v>393.22252066167937</c:v>
                </c:pt>
                <c:pt idx="8">
                  <c:v>386.97357163025151</c:v>
                </c:pt>
                <c:pt idx="9">
                  <c:v>378.83274019430326</c:v>
                </c:pt>
                <c:pt idx="10">
                  <c:v>473.43617619395326</c:v>
                </c:pt>
                <c:pt idx="11">
                  <c:v>435.88483726561753</c:v>
                </c:pt>
                <c:pt idx="12">
                  <c:v>420.45587319504932</c:v>
                </c:pt>
                <c:pt idx="13">
                  <c:v>535.09988666220113</c:v>
                </c:pt>
                <c:pt idx="14">
                  <c:v>591.10459428510308</c:v>
                </c:pt>
                <c:pt idx="15">
                  <c:v>688.07833515402967</c:v>
                </c:pt>
                <c:pt idx="16">
                  <c:v>756.46236521516676</c:v>
                </c:pt>
                <c:pt idx="17">
                  <c:v>839.14906596547041</c:v>
                </c:pt>
                <c:pt idx="18">
                  <c:v>870.99880762036139</c:v>
                </c:pt>
                <c:pt idx="19">
                  <c:v>1065.6821247958658</c:v>
                </c:pt>
                <c:pt idx="20">
                  <c:v>1300.2252881633035</c:v>
                </c:pt>
                <c:pt idx="21">
                  <c:v>1619.74622019816</c:v>
                </c:pt>
                <c:pt idx="22">
                  <c:v>1728.218312030569</c:v>
                </c:pt>
                <c:pt idx="23">
                  <c:v>1269.7296442061556</c:v>
                </c:pt>
                <c:pt idx="24">
                  <c:v>1051.8981522265963</c:v>
                </c:pt>
                <c:pt idx="25">
                  <c:v>1052.5807544519469</c:v>
                </c:pt>
                <c:pt idx="26" formatCode="General">
                  <c:v>1046</c:v>
                </c:pt>
              </c:numCache>
            </c:numRef>
          </c:val>
        </c:ser>
        <c:marker val="1"/>
        <c:axId val="122939264"/>
        <c:axId val="122940800"/>
      </c:lineChart>
      <c:catAx>
        <c:axId val="122939264"/>
        <c:scaling>
          <c:orientation val="minMax"/>
        </c:scaling>
        <c:axPos val="b"/>
        <c:tickLblPos val="nextTo"/>
        <c:crossAx val="122940800"/>
        <c:crosses val="autoZero"/>
        <c:auto val="1"/>
        <c:lblAlgn val="ctr"/>
        <c:lblOffset val="100"/>
        <c:tickLblSkip val="3"/>
      </c:catAx>
      <c:valAx>
        <c:axId val="122940800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2293926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High Capacity</c:v>
                </c:pt>
              </c:strCache>
            </c:strRef>
          </c:tx>
          <c:marker>
            <c:symbol val="none"/>
          </c:marker>
          <c:cat>
            <c:strRef>
              <c:f>Sheet1!$B$1:$AB$1</c:f>
              <c:strCache>
                <c:ptCount val="27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  <c:pt idx="26">
                  <c:v>Dec-11</c:v>
                </c:pt>
              </c:strCache>
            </c:strRef>
          </c:cat>
          <c:val>
            <c:numRef>
              <c:f>Sheet1!$B$2:$AB$2</c:f>
              <c:numCache>
                <c:formatCode>0.00</c:formatCode>
                <c:ptCount val="27"/>
                <c:pt idx="0">
                  <c:v>100</c:v>
                </c:pt>
                <c:pt idx="1">
                  <c:v>90.642225385919048</c:v>
                </c:pt>
                <c:pt idx="2">
                  <c:v>86.053378561948008</c:v>
                </c:pt>
                <c:pt idx="3">
                  <c:v>80.938485661557394</c:v>
                </c:pt>
                <c:pt idx="4">
                  <c:v>77.741464663399213</c:v>
                </c:pt>
                <c:pt idx="5">
                  <c:v>81.576262860800668</c:v>
                </c:pt>
                <c:pt idx="6">
                  <c:v>87.505517047772713</c:v>
                </c:pt>
                <c:pt idx="7">
                  <c:v>90.397168742384338</c:v>
                </c:pt>
                <c:pt idx="8">
                  <c:v>88.460426022705192</c:v>
                </c:pt>
                <c:pt idx="9">
                  <c:v>82.378713694738948</c:v>
                </c:pt>
                <c:pt idx="10">
                  <c:v>80.812235954489964</c:v>
                </c:pt>
                <c:pt idx="11">
                  <c:v>84.261872401348327</c:v>
                </c:pt>
                <c:pt idx="12">
                  <c:v>89.025593664583013</c:v>
                </c:pt>
                <c:pt idx="13">
                  <c:v>95.500891886783336</c:v>
                </c:pt>
                <c:pt idx="14">
                  <c:v>108.43467476036551</c:v>
                </c:pt>
                <c:pt idx="15">
                  <c:v>138.35291846444056</c:v>
                </c:pt>
                <c:pt idx="16">
                  <c:v>155.11200174946788</c:v>
                </c:pt>
                <c:pt idx="17">
                  <c:v>162.86590754435585</c:v>
                </c:pt>
                <c:pt idx="18">
                  <c:v>180.75311322074603</c:v>
                </c:pt>
                <c:pt idx="19">
                  <c:v>205.59923751245978</c:v>
                </c:pt>
                <c:pt idx="20">
                  <c:v>239.14648109273421</c:v>
                </c:pt>
                <c:pt idx="21">
                  <c:v>264.6494026551768</c:v>
                </c:pt>
                <c:pt idx="22">
                  <c:v>251.46494210816525</c:v>
                </c:pt>
                <c:pt idx="23">
                  <c:v>220.73288187478855</c:v>
                </c:pt>
                <c:pt idx="24">
                  <c:v>215.58757687381041</c:v>
                </c:pt>
                <c:pt idx="25">
                  <c:v>230.0624667506369</c:v>
                </c:pt>
                <c:pt idx="26" formatCode="General">
                  <c:v>242.58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Lower Capacity</c:v>
                </c:pt>
              </c:strCache>
            </c:strRef>
          </c:tx>
          <c:marker>
            <c:symbol val="none"/>
          </c:marker>
          <c:cat>
            <c:strRef>
              <c:f>Sheet1!$B$1:$AB$1</c:f>
              <c:strCache>
                <c:ptCount val="27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  <c:pt idx="26">
                  <c:v>Dec-11</c:v>
                </c:pt>
              </c:strCache>
            </c:strRef>
          </c:cat>
          <c:val>
            <c:numRef>
              <c:f>Sheet1!$B$3:$AB$3</c:f>
              <c:numCache>
                <c:formatCode>0.00</c:formatCode>
                <c:ptCount val="27"/>
                <c:pt idx="0">
                  <c:v>100</c:v>
                </c:pt>
                <c:pt idx="1">
                  <c:v>90.197738416306407</c:v>
                </c:pt>
                <c:pt idx="2">
                  <c:v>76.005991582644015</c:v>
                </c:pt>
                <c:pt idx="3">
                  <c:v>72.057317959354705</c:v>
                </c:pt>
                <c:pt idx="4">
                  <c:v>95.863220447782467</c:v>
                </c:pt>
                <c:pt idx="5">
                  <c:v>103.43949968164613</c:v>
                </c:pt>
                <c:pt idx="6">
                  <c:v>84.967251722897117</c:v>
                </c:pt>
                <c:pt idx="7">
                  <c:v>84.702412556098565</c:v>
                </c:pt>
                <c:pt idx="8">
                  <c:v>82.806317963108583</c:v>
                </c:pt>
                <c:pt idx="9">
                  <c:v>77.423619905457997</c:v>
                </c:pt>
                <c:pt idx="10">
                  <c:v>78.714308767617624</c:v>
                </c:pt>
                <c:pt idx="11">
                  <c:v>86.901096822885648</c:v>
                </c:pt>
                <c:pt idx="12">
                  <c:v>96.843380296471068</c:v>
                </c:pt>
                <c:pt idx="13">
                  <c:v>96.815557479481825</c:v>
                </c:pt>
                <c:pt idx="14">
                  <c:v>97.777500390190909</c:v>
                </c:pt>
                <c:pt idx="15">
                  <c:v>114.26150556180677</c:v>
                </c:pt>
                <c:pt idx="16">
                  <c:v>132.5659439571574</c:v>
                </c:pt>
                <c:pt idx="17">
                  <c:v>143.38149754016933</c:v>
                </c:pt>
                <c:pt idx="18">
                  <c:v>175.752798137806</c:v>
                </c:pt>
                <c:pt idx="19">
                  <c:v>198.19822646288804</c:v>
                </c:pt>
                <c:pt idx="20">
                  <c:v>188.30263641471299</c:v>
                </c:pt>
                <c:pt idx="21">
                  <c:v>167.90502982116158</c:v>
                </c:pt>
                <c:pt idx="22">
                  <c:v>147.68821395741469</c:v>
                </c:pt>
                <c:pt idx="23">
                  <c:v>154.91385257960323</c:v>
                </c:pt>
                <c:pt idx="24">
                  <c:v>177.19246250636058</c:v>
                </c:pt>
                <c:pt idx="25">
                  <c:v>183.32950248204079</c:v>
                </c:pt>
                <c:pt idx="26" formatCode="General">
                  <c:v>185.8</c:v>
                </c:pt>
              </c:numCache>
            </c:numRef>
          </c:val>
        </c:ser>
        <c:marker val="1"/>
        <c:axId val="122813440"/>
        <c:axId val="128320256"/>
      </c:lineChart>
      <c:catAx>
        <c:axId val="122813440"/>
        <c:scaling>
          <c:orientation val="minMax"/>
        </c:scaling>
        <c:axPos val="b"/>
        <c:tickLblPos val="nextTo"/>
        <c:crossAx val="128320256"/>
        <c:crosses val="autoZero"/>
        <c:auto val="1"/>
        <c:lblAlgn val="ctr"/>
        <c:lblOffset val="100"/>
      </c:catAx>
      <c:valAx>
        <c:axId val="128320256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.00" sourceLinked="1"/>
        <c:tickLblPos val="nextTo"/>
        <c:crossAx val="12281344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100"/>
      </a:pPr>
      <a:endParaRPr lang="en-US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Ex-RSA - left axis</c:v>
                </c:pt>
              </c:strCache>
            </c:strRef>
          </c:tx>
          <c:marker>
            <c:symbol val="none"/>
          </c:marker>
          <c:cat>
            <c:numRef>
              <c:f>Sheet1!$A$2:$A$28</c:f>
              <c:numCache>
                <c:formatCode>mmm\-yy</c:formatCode>
                <c:ptCount val="27"/>
                <c:pt idx="0">
                  <c:v>36130</c:v>
                </c:pt>
                <c:pt idx="1">
                  <c:v>36312</c:v>
                </c:pt>
                <c:pt idx="2">
                  <c:v>36495</c:v>
                </c:pt>
                <c:pt idx="3">
                  <c:v>36678</c:v>
                </c:pt>
                <c:pt idx="4">
                  <c:v>36861</c:v>
                </c:pt>
                <c:pt idx="5">
                  <c:v>37043</c:v>
                </c:pt>
                <c:pt idx="6">
                  <c:v>37226</c:v>
                </c:pt>
                <c:pt idx="7">
                  <c:v>37409</c:v>
                </c:pt>
                <c:pt idx="8" formatCode="[$-409]mmm\-yy;@">
                  <c:v>37592</c:v>
                </c:pt>
                <c:pt idx="9" formatCode="[$-409]mmm\-yy;@">
                  <c:v>37773</c:v>
                </c:pt>
                <c:pt idx="10">
                  <c:v>37956</c:v>
                </c:pt>
                <c:pt idx="11">
                  <c:v>38139</c:v>
                </c:pt>
                <c:pt idx="12">
                  <c:v>38322</c:v>
                </c:pt>
                <c:pt idx="13">
                  <c:v>38504</c:v>
                </c:pt>
                <c:pt idx="14">
                  <c:v>38687</c:v>
                </c:pt>
                <c:pt idx="15">
                  <c:v>38869</c:v>
                </c:pt>
                <c:pt idx="16">
                  <c:v>39052</c:v>
                </c:pt>
                <c:pt idx="17">
                  <c:v>39234</c:v>
                </c:pt>
                <c:pt idx="18">
                  <c:v>39417</c:v>
                </c:pt>
                <c:pt idx="19">
                  <c:v>39600</c:v>
                </c:pt>
                <c:pt idx="20">
                  <c:v>39783</c:v>
                </c:pt>
                <c:pt idx="21">
                  <c:v>39965</c:v>
                </c:pt>
                <c:pt idx="22">
                  <c:v>40148</c:v>
                </c:pt>
                <c:pt idx="23">
                  <c:v>40330</c:v>
                </c:pt>
                <c:pt idx="24">
                  <c:v>40513</c:v>
                </c:pt>
                <c:pt idx="25">
                  <c:v>40695</c:v>
                </c:pt>
                <c:pt idx="26">
                  <c:v>40878</c:v>
                </c:pt>
              </c:numCache>
            </c:numRef>
          </c:cat>
          <c:val>
            <c:numRef>
              <c:f>Sheet1!$B$2:$B$28</c:f>
              <c:numCache>
                <c:formatCode>#,##0</c:formatCode>
                <c:ptCount val="27"/>
                <c:pt idx="0">
                  <c:v>349.55790000000002</c:v>
                </c:pt>
                <c:pt idx="1">
                  <c:v>307.70189999999991</c:v>
                </c:pt>
                <c:pt idx="2">
                  <c:v>351.0166999999999</c:v>
                </c:pt>
                <c:pt idx="3">
                  <c:v>377.66980000000012</c:v>
                </c:pt>
                <c:pt idx="4">
                  <c:v>386.11430000000001</c:v>
                </c:pt>
                <c:pt idx="5">
                  <c:v>450.27449999999999</c:v>
                </c:pt>
                <c:pt idx="6">
                  <c:v>499.00187983074761</c:v>
                </c:pt>
                <c:pt idx="7">
                  <c:v>519.29481114985879</c:v>
                </c:pt>
                <c:pt idx="8">
                  <c:v>670.88631093284471</c:v>
                </c:pt>
                <c:pt idx="9">
                  <c:v>720.81706734671639</c:v>
                </c:pt>
                <c:pt idx="10">
                  <c:v>606.55244088037239</c:v>
                </c:pt>
                <c:pt idx="11">
                  <c:v>483.67044559422186</c:v>
                </c:pt>
                <c:pt idx="12">
                  <c:v>406.71762892504626</c:v>
                </c:pt>
                <c:pt idx="13">
                  <c:v>365.79115983480165</c:v>
                </c:pt>
                <c:pt idx="14">
                  <c:v>305.31868390236434</c:v>
                </c:pt>
                <c:pt idx="15">
                  <c:v>322.22753808102863</c:v>
                </c:pt>
                <c:pt idx="16">
                  <c:v>532.1782411149959</c:v>
                </c:pt>
                <c:pt idx="17">
                  <c:v>638.30880727235694</c:v>
                </c:pt>
                <c:pt idx="18">
                  <c:v>485.90235422768296</c:v>
                </c:pt>
                <c:pt idx="19">
                  <c:v>970.28961808962231</c:v>
                </c:pt>
                <c:pt idx="20">
                  <c:v>1695.202789854658</c:v>
                </c:pt>
                <c:pt idx="21">
                  <c:v>1212.0157432703379</c:v>
                </c:pt>
                <c:pt idx="22">
                  <c:v>857.78647345250511</c:v>
                </c:pt>
                <c:pt idx="23">
                  <c:v>1211</c:v>
                </c:pt>
                <c:pt idx="24">
                  <c:v>1219</c:v>
                </c:pt>
                <c:pt idx="25">
                  <c:v>1173</c:v>
                </c:pt>
                <c:pt idx="26">
                  <c:v>1208</c:v>
                </c:pt>
              </c:numCache>
            </c:numRef>
          </c:val>
        </c:ser>
        <c:marker val="1"/>
        <c:axId val="128362368"/>
        <c:axId val="128363904"/>
      </c:line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RSA - right axis</c:v>
                </c:pt>
              </c:strCache>
            </c:strRef>
          </c:tx>
          <c:marker>
            <c:symbol val="none"/>
          </c:marker>
          <c:cat>
            <c:numRef>
              <c:f>Sheet1!$A$2:$A$28</c:f>
              <c:numCache>
                <c:formatCode>mmm\-yy</c:formatCode>
                <c:ptCount val="27"/>
                <c:pt idx="0">
                  <c:v>36130</c:v>
                </c:pt>
                <c:pt idx="1">
                  <c:v>36312</c:v>
                </c:pt>
                <c:pt idx="2">
                  <c:v>36495</c:v>
                </c:pt>
                <c:pt idx="3">
                  <c:v>36678</c:v>
                </c:pt>
                <c:pt idx="4">
                  <c:v>36861</c:v>
                </c:pt>
                <c:pt idx="5">
                  <c:v>37043</c:v>
                </c:pt>
                <c:pt idx="6">
                  <c:v>37226</c:v>
                </c:pt>
                <c:pt idx="7">
                  <c:v>37409</c:v>
                </c:pt>
                <c:pt idx="8" formatCode="[$-409]mmm\-yy;@">
                  <c:v>37592</c:v>
                </c:pt>
                <c:pt idx="9" formatCode="[$-409]mmm\-yy;@">
                  <c:v>37773</c:v>
                </c:pt>
                <c:pt idx="10">
                  <c:v>37956</c:v>
                </c:pt>
                <c:pt idx="11">
                  <c:v>38139</c:v>
                </c:pt>
                <c:pt idx="12">
                  <c:v>38322</c:v>
                </c:pt>
                <c:pt idx="13">
                  <c:v>38504</c:v>
                </c:pt>
                <c:pt idx="14">
                  <c:v>38687</c:v>
                </c:pt>
                <c:pt idx="15">
                  <c:v>38869</c:v>
                </c:pt>
                <c:pt idx="16">
                  <c:v>39052</c:v>
                </c:pt>
                <c:pt idx="17">
                  <c:v>39234</c:v>
                </c:pt>
                <c:pt idx="18">
                  <c:v>39417</c:v>
                </c:pt>
                <c:pt idx="19">
                  <c:v>39600</c:v>
                </c:pt>
                <c:pt idx="20">
                  <c:v>39783</c:v>
                </c:pt>
                <c:pt idx="21">
                  <c:v>39965</c:v>
                </c:pt>
                <c:pt idx="22">
                  <c:v>40148</c:v>
                </c:pt>
                <c:pt idx="23">
                  <c:v>40330</c:v>
                </c:pt>
                <c:pt idx="24">
                  <c:v>40513</c:v>
                </c:pt>
                <c:pt idx="25">
                  <c:v>40695</c:v>
                </c:pt>
                <c:pt idx="26">
                  <c:v>40878</c:v>
                </c:pt>
              </c:numCache>
            </c:numRef>
          </c:cat>
          <c:val>
            <c:numRef>
              <c:f>Sheet1!$C$2:$C$28</c:f>
              <c:numCache>
                <c:formatCode>#,##0</c:formatCode>
                <c:ptCount val="27"/>
                <c:pt idx="0">
                  <c:v>3611.5236052573014</c:v>
                </c:pt>
                <c:pt idx="1">
                  <c:v>3270.2981</c:v>
                </c:pt>
                <c:pt idx="2">
                  <c:v>3033.9832999999999</c:v>
                </c:pt>
                <c:pt idx="3">
                  <c:v>2857.8302000000008</c:v>
                </c:pt>
                <c:pt idx="4">
                  <c:v>2940.857950000001</c:v>
                </c:pt>
                <c:pt idx="5">
                  <c:v>3106.854892857144</c:v>
                </c:pt>
                <c:pt idx="6">
                  <c:v>3141.62451549466</c:v>
                </c:pt>
                <c:pt idx="7">
                  <c:v>3222.8549536811679</c:v>
                </c:pt>
                <c:pt idx="8">
                  <c:v>3153.2078231563833</c:v>
                </c:pt>
                <c:pt idx="9">
                  <c:v>2938.7035529285718</c:v>
                </c:pt>
                <c:pt idx="10">
                  <c:v>2903.1318583971242</c:v>
                </c:pt>
                <c:pt idx="11">
                  <c:v>3062.5374151241449</c:v>
                </c:pt>
                <c:pt idx="12">
                  <c:v>3272.6461080425124</c:v>
                </c:pt>
                <c:pt idx="13">
                  <c:v>3458.7008944454096</c:v>
                </c:pt>
                <c:pt idx="14">
                  <c:v>3837.8067644277398</c:v>
                </c:pt>
                <c:pt idx="15">
                  <c:v>4819.5608730642716</c:v>
                </c:pt>
                <c:pt idx="16">
                  <c:v>5436.1784795153653</c:v>
                </c:pt>
                <c:pt idx="17">
                  <c:v>5738.7177051635135</c:v>
                </c:pt>
                <c:pt idx="18">
                  <c:v>6491.1858076417084</c:v>
                </c:pt>
                <c:pt idx="19">
                  <c:v>7370.8627864245236</c:v>
                </c:pt>
                <c:pt idx="20">
                  <c:v>8263.096537721085</c:v>
                </c:pt>
                <c:pt idx="21">
                  <c:v>8846.7420592414728</c:v>
                </c:pt>
                <c:pt idx="22">
                  <c:v>8318.8898033969526</c:v>
                </c:pt>
                <c:pt idx="23">
                  <c:v>7488</c:v>
                </c:pt>
                <c:pt idx="24">
                  <c:v>7504</c:v>
                </c:pt>
                <c:pt idx="25">
                  <c:v>7965</c:v>
                </c:pt>
                <c:pt idx="26">
                  <c:v>8344</c:v>
                </c:pt>
              </c:numCache>
            </c:numRef>
          </c:val>
        </c:ser>
        <c:marker val="1"/>
        <c:axId val="128383616"/>
        <c:axId val="128382080"/>
      </c:lineChart>
      <c:dateAx>
        <c:axId val="128362368"/>
        <c:scaling>
          <c:orientation val="minMax"/>
        </c:scaling>
        <c:axPos val="b"/>
        <c:numFmt formatCode="mmm\-yy" sourceLinked="1"/>
        <c:majorTickMark val="none"/>
        <c:tickLblPos val="nextTo"/>
        <c:crossAx val="128363904"/>
        <c:crosses val="autoZero"/>
        <c:auto val="1"/>
        <c:lblOffset val="100"/>
      </c:dateAx>
      <c:valAx>
        <c:axId val="12836390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128362368"/>
        <c:crosses val="autoZero"/>
        <c:crossBetween val="between"/>
      </c:valAx>
      <c:valAx>
        <c:axId val="128382080"/>
        <c:scaling>
          <c:orientation val="minMax"/>
        </c:scaling>
        <c:axPos val="r"/>
        <c:numFmt formatCode="#,##0" sourceLinked="1"/>
        <c:tickLblPos val="nextTo"/>
        <c:crossAx val="128383616"/>
        <c:crosses val="max"/>
        <c:crossBetween val="between"/>
      </c:valAx>
      <c:dateAx>
        <c:axId val="128383616"/>
        <c:scaling>
          <c:orientation val="minMax"/>
        </c:scaling>
        <c:delete val="1"/>
        <c:axPos val="b"/>
        <c:numFmt formatCode="mmm\-yy" sourceLinked="1"/>
        <c:tickLblPos val="none"/>
        <c:crossAx val="128382080"/>
        <c:crosses val="autoZero"/>
        <c:auto val="1"/>
        <c:lblOffset val="100"/>
      </c:dateAx>
    </c:plotArea>
    <c:legend>
      <c:legendPos val="t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Dec-11</c:v>
                </c:pt>
              </c:strCache>
            </c:strRef>
          </c:tx>
          <c:explosion val="25"/>
          <c:dLbls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5.3</c:v>
                </c:pt>
                <c:pt idx="1">
                  <c:v>7.5</c:v>
                </c:pt>
                <c:pt idx="2">
                  <c:v>26</c:v>
                </c:pt>
                <c:pt idx="3">
                  <c:v>14.3</c:v>
                </c:pt>
                <c:pt idx="4">
                  <c:v>46.9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of GDP</c:v>
                </c:pt>
              </c:strCache>
            </c:strRef>
          </c:tx>
          <c:cat>
            <c:strRef>
              <c:f>Sheet1!$A$2:$A$31</c:f>
              <c:strCache>
                <c:ptCount val="30"/>
                <c:pt idx="0">
                  <c:v>JUN97</c:v>
                </c:pt>
                <c:pt idx="1">
                  <c:v>DEC97</c:v>
                </c:pt>
                <c:pt idx="2">
                  <c:v>JUN98</c:v>
                </c:pt>
                <c:pt idx="3">
                  <c:v>DEC98</c:v>
                </c:pt>
                <c:pt idx="4">
                  <c:v>JUN99</c:v>
                </c:pt>
                <c:pt idx="5">
                  <c:v>DEC99</c:v>
                </c:pt>
                <c:pt idx="6">
                  <c:v>JUN00</c:v>
                </c:pt>
                <c:pt idx="7">
                  <c:v>DEC00</c:v>
                </c:pt>
                <c:pt idx="8">
                  <c:v>JUN01</c:v>
                </c:pt>
                <c:pt idx="9">
                  <c:v>DEC01</c:v>
                </c:pt>
                <c:pt idx="10">
                  <c:v>JUN02</c:v>
                </c:pt>
                <c:pt idx="11">
                  <c:v>DEC02</c:v>
                </c:pt>
                <c:pt idx="12">
                  <c:v>JUN03</c:v>
                </c:pt>
                <c:pt idx="13">
                  <c:v>DEC03</c:v>
                </c:pt>
                <c:pt idx="14">
                  <c:v>JUN04</c:v>
                </c:pt>
                <c:pt idx="15">
                  <c:v>DEC04</c:v>
                </c:pt>
                <c:pt idx="16">
                  <c:v>JUN05</c:v>
                </c:pt>
                <c:pt idx="17">
                  <c:v>DEC05</c:v>
                </c:pt>
                <c:pt idx="18">
                  <c:v>JUN06</c:v>
                </c:pt>
                <c:pt idx="19">
                  <c:v>DEC06</c:v>
                </c:pt>
                <c:pt idx="20">
                  <c:v>JUN07</c:v>
                </c:pt>
                <c:pt idx="21">
                  <c:v>DEC07</c:v>
                </c:pt>
                <c:pt idx="22">
                  <c:v>JUN08</c:v>
                </c:pt>
                <c:pt idx="23">
                  <c:v>DEC08</c:v>
                </c:pt>
                <c:pt idx="24">
                  <c:v>JUN09</c:v>
                </c:pt>
                <c:pt idx="25">
                  <c:v>DEC09</c:v>
                </c:pt>
                <c:pt idx="26">
                  <c:v>JUN10</c:v>
                </c:pt>
                <c:pt idx="27">
                  <c:v>DEC10</c:v>
                </c:pt>
                <c:pt idx="28">
                  <c:v>JUN11</c:v>
                </c:pt>
                <c:pt idx="29">
                  <c:v>DEC11</c:v>
                </c:pt>
              </c:strCache>
            </c:strRef>
          </c:cat>
          <c:val>
            <c:numRef>
              <c:f>Sheet1!$B$2:$B$31</c:f>
              <c:numCache>
                <c:formatCode>0.0%</c:formatCode>
                <c:ptCount val="30"/>
                <c:pt idx="0">
                  <c:v>3.3026020649550756E-3</c:v>
                </c:pt>
                <c:pt idx="1">
                  <c:v>3.6926734767409567E-3</c:v>
                </c:pt>
                <c:pt idx="2">
                  <c:v>3.5358567822615758E-3</c:v>
                </c:pt>
                <c:pt idx="3">
                  <c:v>2.9470987202017975E-3</c:v>
                </c:pt>
                <c:pt idx="4">
                  <c:v>2.8646990291029467E-3</c:v>
                </c:pt>
                <c:pt idx="5">
                  <c:v>2.530225780841461E-3</c:v>
                </c:pt>
                <c:pt idx="6">
                  <c:v>2.5153129224482788E-3</c:v>
                </c:pt>
                <c:pt idx="7">
                  <c:v>2.5728838550303774E-3</c:v>
                </c:pt>
                <c:pt idx="8">
                  <c:v>2.7866356826412942E-3</c:v>
                </c:pt>
                <c:pt idx="9">
                  <c:v>2.6413451849392742E-3</c:v>
                </c:pt>
                <c:pt idx="10">
                  <c:v>2.8370030817386157E-3</c:v>
                </c:pt>
                <c:pt idx="11">
                  <c:v>2.6549232646105501E-3</c:v>
                </c:pt>
                <c:pt idx="12">
                  <c:v>2.5248741131127109E-3</c:v>
                </c:pt>
                <c:pt idx="13">
                  <c:v>2.380757042030595E-3</c:v>
                </c:pt>
                <c:pt idx="14">
                  <c:v>2.4750227637131755E-3</c:v>
                </c:pt>
                <c:pt idx="15">
                  <c:v>2.4266965697703718E-3</c:v>
                </c:pt>
                <c:pt idx="16">
                  <c:v>2.5286838022469437E-3</c:v>
                </c:pt>
                <c:pt idx="17">
                  <c:v>2.7118272027785886E-3</c:v>
                </c:pt>
                <c:pt idx="18">
                  <c:v>3.613760376168145E-3</c:v>
                </c:pt>
                <c:pt idx="19">
                  <c:v>3.5255006320027015E-3</c:v>
                </c:pt>
                <c:pt idx="20">
                  <c:v>3.8991552138753975E-3</c:v>
                </c:pt>
                <c:pt idx="21">
                  <c:v>4.0282674731206619E-3</c:v>
                </c:pt>
                <c:pt idx="22">
                  <c:v>5.223917016814867E-3</c:v>
                </c:pt>
                <c:pt idx="23">
                  <c:v>5.7147626899121517E-3</c:v>
                </c:pt>
                <c:pt idx="24">
                  <c:v>5.4648005839918572E-3</c:v>
                </c:pt>
                <c:pt idx="25">
                  <c:v>4.827227479875882E-3</c:v>
                </c:pt>
                <c:pt idx="26">
                  <c:v>4.7920185885472694E-3</c:v>
                </c:pt>
                <c:pt idx="27">
                  <c:v>4.7357825296165321E-3</c:v>
                </c:pt>
                <c:pt idx="28">
                  <c:v>4.7920185885472694E-3</c:v>
                </c:pt>
                <c:pt idx="29">
                  <c:v>4.9832111371092731E-3</c:v>
                </c:pt>
              </c:numCache>
            </c:numRef>
          </c:val>
        </c:ser>
        <c:axId val="96347264"/>
        <c:axId val="96348800"/>
      </c:barChart>
      <c:catAx>
        <c:axId val="96347264"/>
        <c:scaling>
          <c:orientation val="minMax"/>
        </c:scaling>
        <c:axPos val="b"/>
        <c:tickLblPos val="nextTo"/>
        <c:crossAx val="96348800"/>
        <c:crosses val="autoZero"/>
        <c:auto val="1"/>
        <c:lblAlgn val="ctr"/>
        <c:lblOffset val="100"/>
        <c:tickLblSkip val="2"/>
      </c:catAx>
      <c:valAx>
        <c:axId val="9634880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.0%" sourceLinked="1"/>
        <c:tickLblPos val="nextTo"/>
        <c:crossAx val="96347264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Dec-08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</c:v>
                </c:pt>
                <c:pt idx="1">
                  <c:v>17.7</c:v>
                </c:pt>
                <c:pt idx="2">
                  <c:v>27.9</c:v>
                </c:pt>
                <c:pt idx="3">
                  <c:v>10.4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Jun-09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6.4</c:v>
                </c:pt>
                <c:pt idx="1">
                  <c:v>10.7</c:v>
                </c:pt>
                <c:pt idx="2">
                  <c:v>23</c:v>
                </c:pt>
                <c:pt idx="3">
                  <c:v>9.8000000000000007</c:v>
                </c:pt>
                <c:pt idx="4">
                  <c:v>50.2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Dec-09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15.7</c:v>
                </c:pt>
                <c:pt idx="1">
                  <c:v>9.9</c:v>
                </c:pt>
                <c:pt idx="2">
                  <c:v>27.4</c:v>
                </c:pt>
                <c:pt idx="3">
                  <c:v>12.8</c:v>
                </c:pt>
                <c:pt idx="4">
                  <c:v>34.200000000000003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Jun-10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16.37</c:v>
                </c:pt>
                <c:pt idx="1">
                  <c:v>13.91</c:v>
                </c:pt>
                <c:pt idx="2">
                  <c:v>20.420000000000002</c:v>
                </c:pt>
                <c:pt idx="3">
                  <c:v>12.69</c:v>
                </c:pt>
                <c:pt idx="4">
                  <c:v>36.61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Dec-10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14.8</c:v>
                </c:pt>
                <c:pt idx="1">
                  <c:v>12</c:v>
                </c:pt>
                <c:pt idx="2">
                  <c:v>18.14</c:v>
                </c:pt>
                <c:pt idx="3">
                  <c:v>11.7</c:v>
                </c:pt>
                <c:pt idx="4">
                  <c:v>43.4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Jun-11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Sheet1!$G$2:$G$6</c:f>
              <c:numCache>
                <c:formatCode>0.0</c:formatCode>
                <c:ptCount val="5"/>
                <c:pt idx="0">
                  <c:v>13.6</c:v>
                </c:pt>
                <c:pt idx="1">
                  <c:v>11.8</c:v>
                </c:pt>
                <c:pt idx="2">
                  <c:v>19.8</c:v>
                </c:pt>
                <c:pt idx="3">
                  <c:v>12.1</c:v>
                </c:pt>
                <c:pt idx="4">
                  <c:v>42.7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Dec-11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Sheet1!$H$2:$H$6</c:f>
              <c:numCache>
                <c:formatCode>0.0</c:formatCode>
                <c:ptCount val="5"/>
                <c:pt idx="0">
                  <c:v>5.3</c:v>
                </c:pt>
                <c:pt idx="1">
                  <c:v>7.5</c:v>
                </c:pt>
                <c:pt idx="2">
                  <c:v>26</c:v>
                </c:pt>
                <c:pt idx="3">
                  <c:v>14.3</c:v>
                </c:pt>
                <c:pt idx="4">
                  <c:v>46.9</c:v>
                </c:pt>
              </c:numCache>
            </c:numRef>
          </c:val>
        </c:ser>
        <c:axId val="128315776"/>
        <c:axId val="128317312"/>
      </c:barChart>
      <c:catAx>
        <c:axId val="128315776"/>
        <c:scaling>
          <c:orientation val="minMax"/>
        </c:scaling>
        <c:axPos val="b"/>
        <c:majorGridlines/>
        <c:tickLblPos val="nextTo"/>
        <c:crossAx val="128317312"/>
        <c:crosses val="autoZero"/>
        <c:auto val="1"/>
        <c:lblAlgn val="ctr"/>
        <c:lblOffset val="100"/>
      </c:catAx>
      <c:valAx>
        <c:axId val="12831731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28315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t"/>
      <c:layout/>
    </c:legend>
    <c:plotVisOnly val="1"/>
  </c:chart>
  <c:txPr>
    <a:bodyPr/>
    <a:lstStyle/>
    <a:p>
      <a:pPr>
        <a:defRPr sz="1050"/>
      </a:pPr>
      <a:endParaRPr lang="en-US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Central</c:v>
                </c:pt>
              </c:strCache>
            </c:strRef>
          </c:tx>
          <c:marker>
            <c:symbol val="none"/>
          </c:marker>
          <c:cat>
            <c:strRef>
              <c:f>Sheet1!$B$1:$W$1</c:f>
              <c:strCache>
                <c:ptCount val="22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  <c:pt idx="21">
                  <c:v>Dec-11</c:v>
                </c:pt>
              </c:strCache>
            </c:strRef>
          </c:cat>
          <c:val>
            <c:numRef>
              <c:f>Sheet1!$B$2:$W$2</c:f>
              <c:numCache>
                <c:formatCode>#,##0</c:formatCode>
                <c:ptCount val="22"/>
                <c:pt idx="0">
                  <c:v>618.56711285714289</c:v>
                </c:pt>
                <c:pt idx="1">
                  <c:v>722.71024074148704</c:v>
                </c:pt>
                <c:pt idx="2">
                  <c:v>757.60290322077185</c:v>
                </c:pt>
                <c:pt idx="3">
                  <c:v>892.54023493654404</c:v>
                </c:pt>
                <c:pt idx="4">
                  <c:v>814.91746731858734</c:v>
                </c:pt>
                <c:pt idx="5">
                  <c:v>602.0771982263152</c:v>
                </c:pt>
                <c:pt idx="6">
                  <c:v>524.1055111623225</c:v>
                </c:pt>
                <c:pt idx="7">
                  <c:v>548.42816378964744</c:v>
                </c:pt>
                <c:pt idx="8">
                  <c:v>562.9251973544367</c:v>
                </c:pt>
                <c:pt idx="9">
                  <c:v>614.12682301548739</c:v>
                </c:pt>
                <c:pt idx="10">
                  <c:v>732.73032031615821</c:v>
                </c:pt>
                <c:pt idx="11">
                  <c:v>717.77126397378458</c:v>
                </c:pt>
                <c:pt idx="12">
                  <c:v>616.77255434776703</c:v>
                </c:pt>
                <c:pt idx="13">
                  <c:v>629.49807611903782</c:v>
                </c:pt>
                <c:pt idx="14">
                  <c:v>787.54280405819395</c:v>
                </c:pt>
                <c:pt idx="15">
                  <c:v>824.95742074272277</c:v>
                </c:pt>
                <c:pt idx="16">
                  <c:v>674.64811927789424</c:v>
                </c:pt>
                <c:pt idx="17">
                  <c:v>989.67754096150611</c:v>
                </c:pt>
                <c:pt idx="18">
                  <c:v>1395.0930104953356</c:v>
                </c:pt>
                <c:pt idx="19">
                  <c:v>1359.5787778593067</c:v>
                </c:pt>
                <c:pt idx="20">
                  <c:v>1294.9552237929875</c:v>
                </c:pt>
                <c:pt idx="21">
                  <c:v>903.67404967034577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Provincial</c:v>
                </c:pt>
              </c:strCache>
            </c:strRef>
          </c:tx>
          <c:marker>
            <c:symbol val="none"/>
          </c:marker>
          <c:cat>
            <c:strRef>
              <c:f>Sheet1!$B$1:$W$1</c:f>
              <c:strCache>
                <c:ptCount val="22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  <c:pt idx="21">
                  <c:v>Dec-11</c:v>
                </c:pt>
              </c:strCache>
            </c:strRef>
          </c:cat>
          <c:val>
            <c:numRef>
              <c:f>Sheet1!$B$3:$W$3</c:f>
              <c:numCache>
                <c:formatCode>#,##0</c:formatCode>
                <c:ptCount val="22"/>
                <c:pt idx="0">
                  <c:v>513.094564285714</c:v>
                </c:pt>
                <c:pt idx="1">
                  <c:v>437.71581640136998</c:v>
                </c:pt>
                <c:pt idx="2">
                  <c:v>474.48959271210316</c:v>
                </c:pt>
                <c:pt idx="3">
                  <c:v>558.7065097986731</c:v>
                </c:pt>
                <c:pt idx="4">
                  <c:v>497.52879280863806</c:v>
                </c:pt>
                <c:pt idx="5">
                  <c:v>460.65434540041178</c:v>
                </c:pt>
                <c:pt idx="6">
                  <c:v>499.43950385643325</c:v>
                </c:pt>
                <c:pt idx="7">
                  <c:v>580.68090313371113</c:v>
                </c:pt>
                <c:pt idx="8">
                  <c:v>623.89326452063824</c:v>
                </c:pt>
                <c:pt idx="9">
                  <c:v>702.03194997893888</c:v>
                </c:pt>
                <c:pt idx="10">
                  <c:v>721.81999159105908</c:v>
                </c:pt>
                <c:pt idx="11">
                  <c:v>742.30520905019989</c:v>
                </c:pt>
                <c:pt idx="12">
                  <c:v>830.82241124294546</c:v>
                </c:pt>
                <c:pt idx="13">
                  <c:v>775.83125308805938</c:v>
                </c:pt>
                <c:pt idx="14">
                  <c:v>1096.3067440155451</c:v>
                </c:pt>
                <c:pt idx="15">
                  <c:v>1671.4545104818187</c:v>
                </c:pt>
                <c:pt idx="16">
                  <c:v>1439.9711176970197</c:v>
                </c:pt>
                <c:pt idx="17">
                  <c:v>947.29186620412793</c:v>
                </c:pt>
                <c:pt idx="18">
                  <c:v>1036.5822257808179</c:v>
                </c:pt>
                <c:pt idx="19">
                  <c:v>1130.2169111551411</c:v>
                </c:pt>
                <c:pt idx="20">
                  <c:v>1086.9754161272681</c:v>
                </c:pt>
                <c:pt idx="21">
                  <c:v>922.28678273052526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Local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strRef>
              <c:f>Sheet1!$B$1:$W$1</c:f>
              <c:strCache>
                <c:ptCount val="22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  <c:pt idx="21">
                  <c:v>Dec-11</c:v>
                </c:pt>
              </c:strCache>
            </c:strRef>
          </c:cat>
          <c:val>
            <c:numRef>
              <c:f>Sheet1!$B$4:$W$4</c:f>
              <c:numCache>
                <c:formatCode>#,##0</c:formatCode>
                <c:ptCount val="22"/>
                <c:pt idx="0">
                  <c:v>750.27689714285736</c:v>
                </c:pt>
                <c:pt idx="1">
                  <c:v>732.1415089905297</c:v>
                </c:pt>
                <c:pt idx="2">
                  <c:v>739.175255857313</c:v>
                </c:pt>
                <c:pt idx="3">
                  <c:v>728.95373096305332</c:v>
                </c:pt>
                <c:pt idx="4">
                  <c:v>704.52834265156764</c:v>
                </c:pt>
                <c:pt idx="5">
                  <c:v>736.8666434526333</c:v>
                </c:pt>
                <c:pt idx="6">
                  <c:v>986.07015203897652</c:v>
                </c:pt>
                <c:pt idx="7">
                  <c:v>1079.655852268821</c:v>
                </c:pt>
                <c:pt idx="8">
                  <c:v>984.75538233632062</c:v>
                </c:pt>
                <c:pt idx="9">
                  <c:v>1110.346401958463</c:v>
                </c:pt>
                <c:pt idx="10">
                  <c:v>1419.4595290475195</c:v>
                </c:pt>
                <c:pt idx="11">
                  <c:v>1537.1061834810525</c:v>
                </c:pt>
                <c:pt idx="12">
                  <c:v>1675.0461520338379</c:v>
                </c:pt>
                <c:pt idx="13">
                  <c:v>1906.3254402089237</c:v>
                </c:pt>
                <c:pt idx="14">
                  <c:v>1928.7027838743247</c:v>
                </c:pt>
                <c:pt idx="15">
                  <c:v>2449.1874972848291</c:v>
                </c:pt>
                <c:pt idx="16">
                  <c:v>2567.2860640114795</c:v>
                </c:pt>
                <c:pt idx="17">
                  <c:v>2301.0042684785817</c:v>
                </c:pt>
                <c:pt idx="18">
                  <c:v>2078.3980248404296</c:v>
                </c:pt>
                <c:pt idx="19">
                  <c:v>1681.9561147088257</c:v>
                </c:pt>
                <c:pt idx="20">
                  <c:v>1737.1055307513845</c:v>
                </c:pt>
                <c:pt idx="21">
                  <c:v>2186.6251731109141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Parastatals</c:v>
                </c:pt>
              </c:strCache>
            </c:strRef>
          </c:tx>
          <c:marker>
            <c:symbol val="none"/>
          </c:marker>
          <c:cat>
            <c:strRef>
              <c:f>Sheet1!$B$1:$W$1</c:f>
              <c:strCache>
                <c:ptCount val="22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  <c:pt idx="21">
                  <c:v>Dec-11</c:v>
                </c:pt>
              </c:strCache>
            </c:strRef>
          </c:cat>
          <c:val>
            <c:numRef>
              <c:f>Sheet1!$B$5:$W$5</c:f>
              <c:numCache>
                <c:formatCode>#,##0</c:formatCode>
                <c:ptCount val="22"/>
                <c:pt idx="0">
                  <c:v>79.674787142857056</c:v>
                </c:pt>
                <c:pt idx="1">
                  <c:v>120.60624106387266</c:v>
                </c:pt>
                <c:pt idx="2">
                  <c:v>136.94043159753079</c:v>
                </c:pt>
                <c:pt idx="3">
                  <c:v>172.54530106199002</c:v>
                </c:pt>
                <c:pt idx="4">
                  <c:v>201.90135130711104</c:v>
                </c:pt>
                <c:pt idx="5">
                  <c:v>196.37526136389945</c:v>
                </c:pt>
                <c:pt idx="6">
                  <c:v>170.11732305786526</c:v>
                </c:pt>
                <c:pt idx="7">
                  <c:v>180.60971364578518</c:v>
                </c:pt>
                <c:pt idx="8">
                  <c:v>245.1637812376635</c:v>
                </c:pt>
                <c:pt idx="9">
                  <c:v>278.62707420951818</c:v>
                </c:pt>
                <c:pt idx="10">
                  <c:v>326.09716798525443</c:v>
                </c:pt>
                <c:pt idx="11">
                  <c:v>472.9521843929607</c:v>
                </c:pt>
                <c:pt idx="12">
                  <c:v>676.12662944897102</c:v>
                </c:pt>
                <c:pt idx="13">
                  <c:v>771.68417335546451</c:v>
                </c:pt>
                <c:pt idx="14">
                  <c:v>993.68267926091585</c:v>
                </c:pt>
                <c:pt idx="15">
                  <c:v>1149.113713296153</c:v>
                </c:pt>
                <c:pt idx="16">
                  <c:v>1016.4689676028535</c:v>
                </c:pt>
                <c:pt idx="17">
                  <c:v>1029.1111329516148</c:v>
                </c:pt>
                <c:pt idx="18">
                  <c:v>1108.70470241663</c:v>
                </c:pt>
                <c:pt idx="19">
                  <c:v>1063.8199839933923</c:v>
                </c:pt>
                <c:pt idx="20">
                  <c:v>1088.2909972044006</c:v>
                </c:pt>
                <c:pt idx="21">
                  <c:v>1260.5814241037428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Private</c:v>
                </c:pt>
              </c:strCache>
            </c:strRef>
          </c:tx>
          <c:marker>
            <c:symbol val="none"/>
          </c:marker>
          <c:cat>
            <c:strRef>
              <c:f>Sheet1!$B$1:$W$1</c:f>
              <c:strCache>
                <c:ptCount val="22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  <c:pt idx="21">
                  <c:v>Dec-11</c:v>
                </c:pt>
              </c:strCache>
            </c:strRef>
          </c:cat>
          <c:val>
            <c:numRef>
              <c:f>Sheet1!$B$6:$W$6</c:f>
              <c:numCache>
                <c:formatCode>#,##0</c:formatCode>
                <c:ptCount val="22"/>
                <c:pt idx="0">
                  <c:v>1595.374031428571</c:v>
                </c:pt>
                <c:pt idx="1">
                  <c:v>1627.4525881281488</c:v>
                </c:pt>
                <c:pt idx="2">
                  <c:v>1633.7454633920704</c:v>
                </c:pt>
                <c:pt idx="3">
                  <c:v>1470.9659665428321</c:v>
                </c:pt>
                <c:pt idx="4">
                  <c:v>1439.9194113549195</c:v>
                </c:pt>
                <c:pt idx="5">
                  <c:v>1513.1718687346706</c:v>
                </c:pt>
                <c:pt idx="6">
                  <c:v>1366.4753706027702</c:v>
                </c:pt>
                <c:pt idx="7">
                  <c:v>1290.1737274472912</c:v>
                </c:pt>
                <c:pt idx="8">
                  <c:v>1407.3455744856612</c:v>
                </c:pt>
                <c:pt idx="9">
                  <c:v>1436.9667481903009</c:v>
                </c:pt>
                <c:pt idx="10">
                  <c:v>1940.9507367070903</c:v>
                </c:pt>
                <c:pt idx="11">
                  <c:v>2497.9241875483522</c:v>
                </c:pt>
                <c:pt idx="12">
                  <c:v>2579.613002015119</c:v>
                </c:pt>
                <c:pt idx="13">
                  <c:v>2895.1034557506719</c:v>
                </c:pt>
                <c:pt idx="14">
                  <c:v>3534.9173933051657</c:v>
                </c:pt>
                <c:pt idx="15">
                  <c:v>3858.3827457572256</c:v>
                </c:pt>
                <c:pt idx="16">
                  <c:v>4360.0302082590724</c:v>
                </c:pt>
                <c:pt idx="17">
                  <c:v>3914.4415826031354</c:v>
                </c:pt>
                <c:pt idx="18">
                  <c:v>3080.5560340755342</c:v>
                </c:pt>
                <c:pt idx="19">
                  <c:v>3488.6427984465649</c:v>
                </c:pt>
                <c:pt idx="20">
                  <c:v>3932.3450085810837</c:v>
                </c:pt>
                <c:pt idx="21">
                  <c:v>4278.7380014054379</c:v>
                </c:pt>
              </c:numCache>
            </c:numRef>
          </c:val>
        </c:ser>
        <c:marker val="1"/>
        <c:axId val="102240640"/>
        <c:axId val="102242176"/>
      </c:lineChart>
      <c:catAx>
        <c:axId val="102240640"/>
        <c:scaling>
          <c:orientation val="minMax"/>
        </c:scaling>
        <c:axPos val="b"/>
        <c:tickLblPos val="nextTo"/>
        <c:crossAx val="102242176"/>
        <c:crosses val="autoZero"/>
        <c:auto val="1"/>
        <c:lblAlgn val="ctr"/>
        <c:lblOffset val="100"/>
        <c:tickLblSkip val="2"/>
      </c:catAx>
      <c:valAx>
        <c:axId val="102242176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0224064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Public</c:v>
                </c:pt>
              </c:strCache>
            </c:strRef>
          </c:tx>
          <c:marker>
            <c:symbol val="none"/>
          </c:marker>
          <c:cat>
            <c:strRef>
              <c:f>Sheet1!$B$1:$W$1</c:f>
              <c:strCache>
                <c:ptCount val="22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  <c:pt idx="21">
                  <c:v>Dec-11</c:v>
                </c:pt>
              </c:strCache>
            </c:strRef>
          </c:cat>
          <c:val>
            <c:numRef>
              <c:f>Sheet1!$B$2:$W$2</c:f>
              <c:numCache>
                <c:formatCode>0</c:formatCode>
                <c:ptCount val="22"/>
                <c:pt idx="0">
                  <c:v>2195.5112228571443</c:v>
                </c:pt>
                <c:pt idx="1">
                  <c:v>1830.8363915373764</c:v>
                </c:pt>
                <c:pt idx="2">
                  <c:v>2385.5799752380622</c:v>
                </c:pt>
                <c:pt idx="3">
                  <c:v>2319.9115782824611</c:v>
                </c:pt>
                <c:pt idx="4">
                  <c:v>2117.8403298893491</c:v>
                </c:pt>
                <c:pt idx="5">
                  <c:v>1874.1065669971717</c:v>
                </c:pt>
                <c:pt idx="6">
                  <c:v>2485.3584132340243</c:v>
                </c:pt>
                <c:pt idx="7">
                  <c:v>2293.3908524419076</c:v>
                </c:pt>
                <c:pt idx="8">
                  <c:v>2540.0843984562098</c:v>
                </c:pt>
                <c:pt idx="9">
                  <c:v>2870.1800998686049</c:v>
                </c:pt>
                <c:pt idx="10">
                  <c:v>3530.033918011376</c:v>
                </c:pt>
                <c:pt idx="11">
                  <c:v>3410.235763784618</c:v>
                </c:pt>
                <c:pt idx="12">
                  <c:v>4187.2997303624234</c:v>
                </c:pt>
                <c:pt idx="13">
                  <c:v>3979.3781551805482</c:v>
                </c:pt>
                <c:pt idx="14">
                  <c:v>5633.0918672374137</c:v>
                </c:pt>
                <c:pt idx="15">
                  <c:v>6556.3344163736356</c:v>
                </c:pt>
                <c:pt idx="16">
                  <c:v>4840.4141208048604</c:v>
                </c:pt>
                <c:pt idx="17">
                  <c:v>5693.7554963868015</c:v>
                </c:pt>
                <c:pt idx="18">
                  <c:v>5543.8004306796247</c:v>
                </c:pt>
                <c:pt idx="19">
                  <c:v>4927.3431447537132</c:v>
                </c:pt>
                <c:pt idx="20">
                  <c:v>5487.31119099837</c:v>
                </c:pt>
                <c:pt idx="21">
                  <c:v>5059.0236682326849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Private</c:v>
                </c:pt>
              </c:strCache>
            </c:strRef>
          </c:tx>
          <c:marker>
            <c:symbol val="none"/>
          </c:marker>
          <c:cat>
            <c:strRef>
              <c:f>Sheet1!$B$1:$W$1</c:f>
              <c:strCache>
                <c:ptCount val="22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  <c:pt idx="21">
                  <c:v>Dec-11</c:v>
                </c:pt>
              </c:strCache>
            </c:strRef>
          </c:cat>
          <c:val>
            <c:numRef>
              <c:f>Sheet1!$B$3:$W$3</c:f>
              <c:numCache>
                <c:formatCode>0</c:formatCode>
                <c:ptCount val="22"/>
                <c:pt idx="0">
                  <c:v>1523.8030628571428</c:v>
                </c:pt>
                <c:pt idx="1">
                  <c:v>1731.1021133991533</c:v>
                </c:pt>
                <c:pt idx="2">
                  <c:v>1536.3888133849862</c:v>
                </c:pt>
                <c:pt idx="3">
                  <c:v>1405.5431197006781</c:v>
                </c:pt>
                <c:pt idx="4">
                  <c:v>1474.2957030091611</c:v>
                </c:pt>
                <c:pt idx="5">
                  <c:v>1552.0480344601808</c:v>
                </c:pt>
                <c:pt idx="6">
                  <c:v>1180.9027067453587</c:v>
                </c:pt>
                <c:pt idx="7">
                  <c:v>1399.4447481492239</c:v>
                </c:pt>
                <c:pt idx="8">
                  <c:v>1415.246400822097</c:v>
                </c:pt>
                <c:pt idx="9">
                  <c:v>1458.687095558505</c:v>
                </c:pt>
                <c:pt idx="10">
                  <c:v>2423.2143778556751</c:v>
                </c:pt>
                <c:pt idx="11">
                  <c:v>2572.6339972410296</c:v>
                </c:pt>
                <c:pt idx="12">
                  <c:v>2586.5920067892089</c:v>
                </c:pt>
                <c:pt idx="13">
                  <c:v>3203.6149047121366</c:v>
                </c:pt>
                <c:pt idx="14">
                  <c:v>3866.2198818981901</c:v>
                </c:pt>
                <c:pt idx="15">
                  <c:v>3850.5456096162611</c:v>
                </c:pt>
                <c:pt idx="16">
                  <c:v>4869.5148069018824</c:v>
                </c:pt>
                <c:pt idx="17">
                  <c:v>2959.3683583043871</c:v>
                </c:pt>
                <c:pt idx="18">
                  <c:v>3201.7437098466785</c:v>
                </c:pt>
                <c:pt idx="19">
                  <c:v>3775.5418870464514</c:v>
                </c:pt>
                <c:pt idx="20">
                  <c:v>4089.1481301157137</c:v>
                </c:pt>
                <c:pt idx="21">
                  <c:v>4468.3278726951594</c:v>
                </c:pt>
              </c:numCache>
            </c:numRef>
          </c:val>
        </c:ser>
        <c:marker val="1"/>
        <c:axId val="102298752"/>
        <c:axId val="102300288"/>
      </c:lineChart>
      <c:catAx>
        <c:axId val="102298752"/>
        <c:scaling>
          <c:orientation val="minMax"/>
        </c:scaling>
        <c:axPos val="b"/>
        <c:tickLblPos val="nextTo"/>
        <c:crossAx val="102300288"/>
        <c:crosses val="autoZero"/>
        <c:auto val="1"/>
        <c:lblAlgn val="ctr"/>
        <c:lblOffset val="100"/>
        <c:tickLblSkip val="2"/>
      </c:catAx>
      <c:valAx>
        <c:axId val="10230028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" sourceLinked="1"/>
        <c:tickLblPos val="nextTo"/>
        <c:crossAx val="10229875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>
        <c:manualLayout>
          <c:layoutTarget val="inner"/>
          <c:xMode val="edge"/>
          <c:yMode val="edge"/>
          <c:x val="9.0739525614853767E-2"/>
          <c:y val="0.13434536307961506"/>
          <c:w val="0.88456911636045499"/>
          <c:h val="0.7775179352580935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Very Low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%">
                  <c:v>0</c:v>
                </c:pt>
                <c:pt idx="4" formatCode="0.0%">
                  <c:v>0</c:v>
                </c:pt>
                <c:pt idx="5" formatCode="0.0%">
                  <c:v>2.1528525296017212E-3</c:v>
                </c:pt>
                <c:pt idx="6" formatCode="0.0%">
                  <c:v>0</c:v>
                </c:pt>
                <c:pt idx="7">
                  <c:v>0</c:v>
                </c:pt>
                <c:pt idx="8" formatCode="0.0%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8.9332632685233844E-3</c:v>
                </c:pt>
                <c:pt idx="1">
                  <c:v>2.4199999999999992E-2</c:v>
                </c:pt>
                <c:pt idx="2">
                  <c:v>3.0140895309434635E-2</c:v>
                </c:pt>
                <c:pt idx="3" formatCode="0.0%">
                  <c:v>1.4065539428400423E-2</c:v>
                </c:pt>
                <c:pt idx="4" formatCode="0.0%">
                  <c:v>0</c:v>
                </c:pt>
                <c:pt idx="5" formatCode="0.0%">
                  <c:v>5.1130247578040902E-3</c:v>
                </c:pt>
                <c:pt idx="6" formatCode="0.0%">
                  <c:v>7.3659398939304678E-4</c:v>
                </c:pt>
                <c:pt idx="7">
                  <c:v>8.6689330543933074E-2</c:v>
                </c:pt>
                <c:pt idx="8" formatCode="0.0%">
                  <c:v>1.514004542013626E-3</c:v>
                </c:pt>
                <c:pt idx="9">
                  <c:v>5.1902328222600803E-2</c:v>
                </c:pt>
                <c:pt idx="10">
                  <c:v>3.9225300318705579E-3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Keen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0">
                  <c:v>0.17708880714661066</c:v>
                </c:pt>
                <c:pt idx="1">
                  <c:v>0.22109999999999999</c:v>
                </c:pt>
                <c:pt idx="2">
                  <c:v>0.17549491706795087</c:v>
                </c:pt>
                <c:pt idx="3" formatCode="0.0%">
                  <c:v>0.20828969025886579</c:v>
                </c:pt>
                <c:pt idx="4" formatCode="0.0%">
                  <c:v>0.21424667516851881</c:v>
                </c:pt>
                <c:pt idx="5" formatCode="0.0%">
                  <c:v>0.62728740581270159</c:v>
                </c:pt>
                <c:pt idx="6" formatCode="0.0%">
                  <c:v>0.21773718326458461</c:v>
                </c:pt>
                <c:pt idx="7">
                  <c:v>3.2819037656903804E-2</c:v>
                </c:pt>
                <c:pt idx="8" formatCode="0.0%">
                  <c:v>9.9924299772899391E-2</c:v>
                </c:pt>
                <c:pt idx="9">
                  <c:v>0.27870528109028958</c:v>
                </c:pt>
                <c:pt idx="10">
                  <c:v>3.9225300318705587E-2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Keen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Sheet1!$E$2:$E$12</c:f>
              <c:numCache>
                <c:formatCode>0.00%</c:formatCode>
                <c:ptCount val="11"/>
                <c:pt idx="0">
                  <c:v>0.43632860395866213</c:v>
                </c:pt>
                <c:pt idx="1">
                  <c:v>0.56290000000000018</c:v>
                </c:pt>
                <c:pt idx="2">
                  <c:v>0.55573390404851075</c:v>
                </c:pt>
                <c:pt idx="3">
                  <c:v>0.48690707765973373</c:v>
                </c:pt>
                <c:pt idx="4">
                  <c:v>0.4228456913827659</c:v>
                </c:pt>
                <c:pt idx="5">
                  <c:v>0.28363832077502693</c:v>
                </c:pt>
                <c:pt idx="6">
                  <c:v>0.33470830878020047</c:v>
                </c:pt>
                <c:pt idx="7">
                  <c:v>0.14788179916317995</c:v>
                </c:pt>
                <c:pt idx="8">
                  <c:v>0.62061569518041915</c:v>
                </c:pt>
                <c:pt idx="9">
                  <c:v>0.27870528109028958</c:v>
                </c:pt>
                <c:pt idx="10">
                  <c:v>0.39102721255209633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Fierce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  <c:pt idx="10">
                  <c:v>DEC11</c:v>
                </c:pt>
              </c:strCache>
            </c:strRef>
          </c:cat>
          <c:val>
            <c:numRef>
              <c:f>Sheet1!$F$2:$F$12</c:f>
              <c:numCache>
                <c:formatCode>0.00%</c:formatCode>
                <c:ptCount val="11"/>
                <c:pt idx="0">
                  <c:v>0.37764932562620435</c:v>
                </c:pt>
                <c:pt idx="1">
                  <c:v>0.1918</c:v>
                </c:pt>
                <c:pt idx="2">
                  <c:v>0.23863028357410387</c:v>
                </c:pt>
                <c:pt idx="3">
                  <c:v>0.2907376926530002</c:v>
                </c:pt>
                <c:pt idx="4">
                  <c:v>0.36290763344871568</c:v>
                </c:pt>
                <c:pt idx="5">
                  <c:v>8.1808396124865498E-2</c:v>
                </c:pt>
                <c:pt idx="6">
                  <c:v>0.44681791396582221</c:v>
                </c:pt>
                <c:pt idx="7">
                  <c:v>0.732609832635984</c:v>
                </c:pt>
                <c:pt idx="8">
                  <c:v>0.27794600050466822</c:v>
                </c:pt>
                <c:pt idx="9">
                  <c:v>0.27870528109028958</c:v>
                </c:pt>
                <c:pt idx="10">
                  <c:v>0.56582495709732772</c:v>
                </c:pt>
              </c:numCache>
            </c:numRef>
          </c:val>
        </c:ser>
        <c:axId val="102363904"/>
        <c:axId val="102365440"/>
      </c:barChart>
      <c:catAx>
        <c:axId val="102363904"/>
        <c:scaling>
          <c:orientation val="minMax"/>
        </c:scaling>
        <c:axPos val="b"/>
        <c:numFmt formatCode="@" sourceLinked="1"/>
        <c:tickLblPos val="nextTo"/>
        <c:crossAx val="102365440"/>
        <c:crosses val="autoZero"/>
        <c:lblAlgn val="ctr"/>
        <c:lblOffset val="100"/>
      </c:catAx>
      <c:valAx>
        <c:axId val="10236544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.00%" sourceLinked="1"/>
        <c:tickLblPos val="nextTo"/>
        <c:crossAx val="10236390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Sheet1!$B$1:$Y$1</c:f>
              <c:strCache>
                <c:ptCount val="24"/>
                <c:pt idx="0">
                  <c:v>Jun-00</c:v>
                </c:pt>
                <c:pt idx="1">
                  <c:v>Dec-00</c:v>
                </c:pt>
                <c:pt idx="2">
                  <c:v>01-Jun</c:v>
                </c:pt>
                <c:pt idx="3">
                  <c:v>01-Dec</c:v>
                </c:pt>
                <c:pt idx="4">
                  <c:v>02-Jun</c:v>
                </c:pt>
                <c:pt idx="5">
                  <c:v>02-Dec</c:v>
                </c:pt>
                <c:pt idx="6">
                  <c:v>03-Jun</c:v>
                </c:pt>
                <c:pt idx="7">
                  <c:v>03-Dec</c:v>
                </c:pt>
                <c:pt idx="8">
                  <c:v>04-Jun</c:v>
                </c:pt>
                <c:pt idx="9">
                  <c:v>04-Dec</c:v>
                </c:pt>
                <c:pt idx="10">
                  <c:v>05-Jun</c:v>
                </c:pt>
                <c:pt idx="11">
                  <c:v>05-Dec</c:v>
                </c:pt>
                <c:pt idx="12">
                  <c:v>06-Jun</c:v>
                </c:pt>
                <c:pt idx="13">
                  <c:v>06-Dec</c:v>
                </c:pt>
                <c:pt idx="14">
                  <c:v>07-Jun</c:v>
                </c:pt>
                <c:pt idx="15">
                  <c:v>07-Dec</c:v>
                </c:pt>
                <c:pt idx="16">
                  <c:v>08-Jun</c:v>
                </c:pt>
                <c:pt idx="17">
                  <c:v>08-Dec</c:v>
                </c:pt>
                <c:pt idx="18">
                  <c:v>09-Jun</c:v>
                </c:pt>
                <c:pt idx="19">
                  <c:v>09-Dec</c:v>
                </c:pt>
                <c:pt idx="20">
                  <c:v>10-Jun</c:v>
                </c:pt>
                <c:pt idx="21">
                  <c:v>01-Dec2</c:v>
                </c:pt>
                <c:pt idx="22">
                  <c:v>Jun-11</c:v>
                </c:pt>
                <c:pt idx="23">
                  <c:v>Dec-11</c:v>
                </c:pt>
              </c:strCache>
            </c:strRef>
          </c:cat>
          <c:val>
            <c:numRef>
              <c:f>Sheet1!$B$2:$Y$2</c:f>
              <c:numCache>
                <c:formatCode>0.0%</c:formatCode>
                <c:ptCount val="24"/>
                <c:pt idx="0">
                  <c:v>0.999</c:v>
                </c:pt>
                <c:pt idx="1">
                  <c:v>0.999</c:v>
                </c:pt>
                <c:pt idx="2">
                  <c:v>0.9750000000000002</c:v>
                </c:pt>
                <c:pt idx="3">
                  <c:v>0.98899999999999999</c:v>
                </c:pt>
                <c:pt idx="4">
                  <c:v>0.98</c:v>
                </c:pt>
                <c:pt idx="5">
                  <c:v>0.99299999999999999</c:v>
                </c:pt>
                <c:pt idx="6">
                  <c:v>0.99</c:v>
                </c:pt>
                <c:pt idx="7">
                  <c:v>0.98199999999999998</c:v>
                </c:pt>
                <c:pt idx="8">
                  <c:v>0.99099999999999999</c:v>
                </c:pt>
                <c:pt idx="9">
                  <c:v>0.9780000000000002</c:v>
                </c:pt>
                <c:pt idx="10">
                  <c:v>0.98699999999999999</c:v>
                </c:pt>
                <c:pt idx="11">
                  <c:v>0.9710000000000002</c:v>
                </c:pt>
                <c:pt idx="12">
                  <c:v>0.995</c:v>
                </c:pt>
                <c:pt idx="13">
                  <c:v>0.99099999999999999</c:v>
                </c:pt>
                <c:pt idx="14">
                  <c:v>0.9760000000000002</c:v>
                </c:pt>
                <c:pt idx="15">
                  <c:v>0.96900000000000019</c:v>
                </c:pt>
                <c:pt idx="16">
                  <c:v>0.98599999999999999</c:v>
                </c:pt>
                <c:pt idx="17">
                  <c:v>1</c:v>
                </c:pt>
                <c:pt idx="18">
                  <c:v>0.99299999999999999</c:v>
                </c:pt>
                <c:pt idx="19">
                  <c:v>0.999</c:v>
                </c:pt>
                <c:pt idx="20">
                  <c:v>0.91300000000000003</c:v>
                </c:pt>
                <c:pt idx="21">
                  <c:v>0.998</c:v>
                </c:pt>
                <c:pt idx="22">
                  <c:v>0.94799999999999995</c:v>
                </c:pt>
                <c:pt idx="23">
                  <c:v>0.996</c:v>
                </c:pt>
              </c:numCache>
            </c:numRef>
          </c:val>
        </c:ser>
        <c:axId val="142737792"/>
        <c:axId val="142739328"/>
      </c:barChart>
      <c:catAx>
        <c:axId val="142737792"/>
        <c:scaling>
          <c:orientation val="minMax"/>
        </c:scaling>
        <c:axPos val="b"/>
        <c:numFmt formatCode="@" sourceLinked="1"/>
        <c:tickLblPos val="nextTo"/>
        <c:crossAx val="142739328"/>
        <c:crosses val="autoZero"/>
        <c:auto val="1"/>
        <c:lblAlgn val="ctr"/>
        <c:lblOffset val="100"/>
      </c:catAx>
      <c:valAx>
        <c:axId val="142739328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crossAx val="142737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en-US"/>
          </a:p>
        </c:txPr>
      </c:dTable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Dec'07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94.52</c:v>
                </c:pt>
                <c:pt idx="1">
                  <c:v>52.1</c:v>
                </c:pt>
                <c:pt idx="2">
                  <c:v>90.58</c:v>
                </c:pt>
                <c:pt idx="3">
                  <c:v>89.440000000000026</c:v>
                </c:pt>
                <c:pt idx="4">
                  <c:v>28.67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Jun'08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67.400000000000006</c:v>
                </c:pt>
                <c:pt idx="1">
                  <c:v>40.6</c:v>
                </c:pt>
                <c:pt idx="2">
                  <c:v>67.099999999999994</c:v>
                </c:pt>
                <c:pt idx="3">
                  <c:v>43</c:v>
                </c:pt>
                <c:pt idx="4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Dec'08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33.200000000000003</c:v>
                </c:pt>
                <c:pt idx="1">
                  <c:v>2.5</c:v>
                </c:pt>
                <c:pt idx="2">
                  <c:v>11.3</c:v>
                </c:pt>
                <c:pt idx="3">
                  <c:v>9.3000000000000007</c:v>
                </c:pt>
                <c:pt idx="4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Jun'09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26.4</c:v>
                </c:pt>
                <c:pt idx="1">
                  <c:v>3.8</c:v>
                </c:pt>
                <c:pt idx="2">
                  <c:v>12.8</c:v>
                </c:pt>
                <c:pt idx="3">
                  <c:v>12.5</c:v>
                </c:pt>
                <c:pt idx="4">
                  <c:v>1.9000000000000001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Dec'09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>
                  <c:v>26.1</c:v>
                </c:pt>
                <c:pt idx="1">
                  <c:v>14.9</c:v>
                </c:pt>
                <c:pt idx="2">
                  <c:v>73.599999999999994</c:v>
                </c:pt>
                <c:pt idx="3">
                  <c:v>25.5</c:v>
                </c:pt>
                <c:pt idx="4">
                  <c:v>14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Jun'10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Sheet1!$B$7:$F$7</c:f>
              <c:numCache>
                <c:formatCode>0.0</c:formatCode>
                <c:ptCount val="5"/>
                <c:pt idx="0">
                  <c:v>16.600000000000001</c:v>
                </c:pt>
                <c:pt idx="1">
                  <c:v>11.9</c:v>
                </c:pt>
                <c:pt idx="2">
                  <c:v>11.9</c:v>
                </c:pt>
                <c:pt idx="3">
                  <c:v>1.7</c:v>
                </c:pt>
                <c:pt idx="4">
                  <c:v>0.4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Dec'10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Sheet1!$B$8:$F$8</c:f>
              <c:numCache>
                <c:formatCode>0.0</c:formatCode>
                <c:ptCount val="5"/>
                <c:pt idx="0">
                  <c:v>81.5</c:v>
                </c:pt>
                <c:pt idx="1">
                  <c:v>10.07</c:v>
                </c:pt>
                <c:pt idx="2">
                  <c:v>18.3</c:v>
                </c:pt>
                <c:pt idx="3">
                  <c:v>18.34</c:v>
                </c:pt>
                <c:pt idx="4">
                  <c:v>5.8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Jun'11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Sheet1!$B$9:$F$9</c:f>
              <c:numCache>
                <c:formatCode>0.0</c:formatCode>
                <c:ptCount val="5"/>
                <c:pt idx="0">
                  <c:v>66</c:v>
                </c:pt>
                <c:pt idx="1">
                  <c:v>8.3000000000000007</c:v>
                </c:pt>
                <c:pt idx="2">
                  <c:v>51.8</c:v>
                </c:pt>
                <c:pt idx="3">
                  <c:v>52.75</c:v>
                </c:pt>
                <c:pt idx="4">
                  <c:v>6.6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Dec'11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Sheet1!$B$10:$F$10</c:f>
              <c:numCache>
                <c:formatCode>0.00</c:formatCode>
                <c:ptCount val="5"/>
                <c:pt idx="0">
                  <c:v>74</c:v>
                </c:pt>
                <c:pt idx="1">
                  <c:v>4.8</c:v>
                </c:pt>
                <c:pt idx="2">
                  <c:v>36</c:v>
                </c:pt>
                <c:pt idx="3">
                  <c:v>22</c:v>
                </c:pt>
                <c:pt idx="4">
                  <c:v>6.9</c:v>
                </c:pt>
              </c:numCache>
            </c:numRef>
          </c:val>
        </c:ser>
        <c:axId val="142861056"/>
        <c:axId val="142862592"/>
      </c:barChart>
      <c:catAx>
        <c:axId val="142861056"/>
        <c:scaling>
          <c:orientation val="minMax"/>
        </c:scaling>
        <c:axPos val="b"/>
        <c:numFmt formatCode="@" sourceLinked="1"/>
        <c:tickLblPos val="nextTo"/>
        <c:crossAx val="142862592"/>
        <c:crosses val="autoZero"/>
        <c:auto val="1"/>
        <c:lblAlgn val="ctr"/>
        <c:lblOffset val="100"/>
      </c:catAx>
      <c:valAx>
        <c:axId val="14286259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42861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n-US"/>
          </a:p>
        </c:txPr>
      </c:dTable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% Wanting to increase engineers</c:v>
                </c:pt>
              </c:strCache>
            </c:strRef>
          </c:tx>
          <c:marker>
            <c:symbol val="none"/>
          </c:marker>
          <c:cat>
            <c:strRef>
              <c:f>Sheet1!$B$1:$AD$1</c:f>
              <c:strCache>
                <c:ptCount val="29"/>
                <c:pt idx="0">
                  <c:v>Dec-97</c:v>
                </c:pt>
                <c:pt idx="1">
                  <c:v>Jun-98</c:v>
                </c:pt>
                <c:pt idx="2">
                  <c:v>01-Dec</c:v>
                </c:pt>
                <c:pt idx="3">
                  <c:v>01-Jun</c:v>
                </c:pt>
                <c:pt idx="4">
                  <c:v>01-Dec2</c:v>
                </c:pt>
                <c:pt idx="5">
                  <c:v>Jun-00</c:v>
                </c:pt>
                <c:pt idx="6">
                  <c:v>Dec-00</c:v>
                </c:pt>
                <c:pt idx="7">
                  <c:v>01-Jun2</c:v>
                </c:pt>
                <c:pt idx="8">
                  <c:v>01-Dec3</c:v>
                </c:pt>
                <c:pt idx="9">
                  <c:v>02-Jun</c:v>
                </c:pt>
                <c:pt idx="10">
                  <c:v>02-Dec</c:v>
                </c:pt>
                <c:pt idx="11">
                  <c:v>03-Jun</c:v>
                </c:pt>
                <c:pt idx="12">
                  <c:v>03-Dec</c:v>
                </c:pt>
                <c:pt idx="13">
                  <c:v>04-Jun</c:v>
                </c:pt>
                <c:pt idx="14">
                  <c:v>04-Dec</c:v>
                </c:pt>
                <c:pt idx="15">
                  <c:v>05-Jun</c:v>
                </c:pt>
                <c:pt idx="16">
                  <c:v>05-Dec</c:v>
                </c:pt>
                <c:pt idx="17">
                  <c:v>06-Jun</c:v>
                </c:pt>
                <c:pt idx="18">
                  <c:v>06-Dec</c:v>
                </c:pt>
                <c:pt idx="19">
                  <c:v>07-Jun</c:v>
                </c:pt>
                <c:pt idx="20">
                  <c:v>07-Dec</c:v>
                </c:pt>
                <c:pt idx="21">
                  <c:v>08-Jun</c:v>
                </c:pt>
                <c:pt idx="22">
                  <c:v>08-Dec</c:v>
                </c:pt>
                <c:pt idx="23">
                  <c:v>09-Jun</c:v>
                </c:pt>
                <c:pt idx="24">
                  <c:v>09-Dec</c:v>
                </c:pt>
                <c:pt idx="25">
                  <c:v>10-Jun</c:v>
                </c:pt>
                <c:pt idx="26">
                  <c:v>10-Dec</c:v>
                </c:pt>
                <c:pt idx="27">
                  <c:v>Jun-11</c:v>
                </c:pt>
                <c:pt idx="28">
                  <c:v>Dec-11</c:v>
                </c:pt>
              </c:strCache>
            </c:strRef>
          </c:cat>
          <c:val>
            <c:numRef>
              <c:f>Sheet1!$B$2:$AD$2</c:f>
              <c:numCache>
                <c:formatCode>0.0</c:formatCode>
                <c:ptCount val="29"/>
                <c:pt idx="0">
                  <c:v>61.33</c:v>
                </c:pt>
                <c:pt idx="1">
                  <c:v>21.09</c:v>
                </c:pt>
                <c:pt idx="2">
                  <c:v>10.870000000000003</c:v>
                </c:pt>
                <c:pt idx="3">
                  <c:v>9.09</c:v>
                </c:pt>
                <c:pt idx="4">
                  <c:v>30.32</c:v>
                </c:pt>
                <c:pt idx="5">
                  <c:v>12.75</c:v>
                </c:pt>
                <c:pt idx="6">
                  <c:v>25</c:v>
                </c:pt>
                <c:pt idx="7">
                  <c:v>44</c:v>
                </c:pt>
                <c:pt idx="8">
                  <c:v>43</c:v>
                </c:pt>
                <c:pt idx="9">
                  <c:v>44.8</c:v>
                </c:pt>
                <c:pt idx="10">
                  <c:v>51.45</c:v>
                </c:pt>
                <c:pt idx="11">
                  <c:v>29.05</c:v>
                </c:pt>
                <c:pt idx="12">
                  <c:v>27.7</c:v>
                </c:pt>
                <c:pt idx="13">
                  <c:v>54.760000000000012</c:v>
                </c:pt>
                <c:pt idx="14">
                  <c:v>66.5</c:v>
                </c:pt>
                <c:pt idx="15">
                  <c:v>80.5</c:v>
                </c:pt>
                <c:pt idx="16">
                  <c:v>76.5</c:v>
                </c:pt>
                <c:pt idx="17">
                  <c:v>92.13</c:v>
                </c:pt>
                <c:pt idx="18">
                  <c:v>93.5</c:v>
                </c:pt>
                <c:pt idx="19">
                  <c:v>91.2</c:v>
                </c:pt>
                <c:pt idx="20">
                  <c:v>94.5</c:v>
                </c:pt>
                <c:pt idx="21">
                  <c:v>67.400000000000006</c:v>
                </c:pt>
                <c:pt idx="22">
                  <c:v>33.200000000000003</c:v>
                </c:pt>
                <c:pt idx="23">
                  <c:v>26.4</c:v>
                </c:pt>
                <c:pt idx="24">
                  <c:v>26.1</c:v>
                </c:pt>
                <c:pt idx="25">
                  <c:v>16.600000000000001</c:v>
                </c:pt>
                <c:pt idx="26">
                  <c:v>81.5</c:v>
                </c:pt>
                <c:pt idx="27">
                  <c:v>66</c:v>
                </c:pt>
                <c:pt idx="28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of firms experiencing difficulties in recruiting engineers</c:v>
                </c:pt>
              </c:strCache>
            </c:strRef>
          </c:tx>
          <c:marker>
            <c:symbol val="none"/>
          </c:marker>
          <c:cat>
            <c:strRef>
              <c:f>Sheet1!$B$1:$AD$1</c:f>
              <c:strCache>
                <c:ptCount val="29"/>
                <c:pt idx="0">
                  <c:v>Dec-97</c:v>
                </c:pt>
                <c:pt idx="1">
                  <c:v>Jun-98</c:v>
                </c:pt>
                <c:pt idx="2">
                  <c:v>01-Dec</c:v>
                </c:pt>
                <c:pt idx="3">
                  <c:v>01-Jun</c:v>
                </c:pt>
                <c:pt idx="4">
                  <c:v>01-Dec2</c:v>
                </c:pt>
                <c:pt idx="5">
                  <c:v>Jun-00</c:v>
                </c:pt>
                <c:pt idx="6">
                  <c:v>Dec-00</c:v>
                </c:pt>
                <c:pt idx="7">
                  <c:v>01-Jun2</c:v>
                </c:pt>
                <c:pt idx="8">
                  <c:v>01-Dec3</c:v>
                </c:pt>
                <c:pt idx="9">
                  <c:v>02-Jun</c:v>
                </c:pt>
                <c:pt idx="10">
                  <c:v>02-Dec</c:v>
                </c:pt>
                <c:pt idx="11">
                  <c:v>03-Jun</c:v>
                </c:pt>
                <c:pt idx="12">
                  <c:v>03-Dec</c:v>
                </c:pt>
                <c:pt idx="13">
                  <c:v>04-Jun</c:v>
                </c:pt>
                <c:pt idx="14">
                  <c:v>04-Dec</c:v>
                </c:pt>
                <c:pt idx="15">
                  <c:v>05-Jun</c:v>
                </c:pt>
                <c:pt idx="16">
                  <c:v>05-Dec</c:v>
                </c:pt>
                <c:pt idx="17">
                  <c:v>06-Jun</c:v>
                </c:pt>
                <c:pt idx="18">
                  <c:v>06-Dec</c:v>
                </c:pt>
                <c:pt idx="19">
                  <c:v>07-Jun</c:v>
                </c:pt>
                <c:pt idx="20">
                  <c:v>07-Dec</c:v>
                </c:pt>
                <c:pt idx="21">
                  <c:v>08-Jun</c:v>
                </c:pt>
                <c:pt idx="22">
                  <c:v>08-Dec</c:v>
                </c:pt>
                <c:pt idx="23">
                  <c:v>09-Jun</c:v>
                </c:pt>
                <c:pt idx="24">
                  <c:v>09-Dec</c:v>
                </c:pt>
                <c:pt idx="25">
                  <c:v>10-Jun</c:v>
                </c:pt>
                <c:pt idx="26">
                  <c:v>10-Dec</c:v>
                </c:pt>
                <c:pt idx="27">
                  <c:v>Jun-11</c:v>
                </c:pt>
                <c:pt idx="28">
                  <c:v>Dec-11</c:v>
                </c:pt>
              </c:strCache>
            </c:strRef>
          </c:cat>
          <c:val>
            <c:numRef>
              <c:f>Sheet1!$B$3:$AD$3</c:f>
              <c:numCache>
                <c:formatCode>0.0</c:formatCode>
                <c:ptCount val="29"/>
                <c:pt idx="0">
                  <c:v>74.679999999999978</c:v>
                </c:pt>
                <c:pt idx="1">
                  <c:v>45.38</c:v>
                </c:pt>
                <c:pt idx="2">
                  <c:v>82</c:v>
                </c:pt>
                <c:pt idx="3">
                  <c:v>43</c:v>
                </c:pt>
                <c:pt idx="4">
                  <c:v>42</c:v>
                </c:pt>
                <c:pt idx="5">
                  <c:v>41.15</c:v>
                </c:pt>
                <c:pt idx="6">
                  <c:v>39</c:v>
                </c:pt>
                <c:pt idx="7">
                  <c:v>48</c:v>
                </c:pt>
                <c:pt idx="8">
                  <c:v>64.540000000000006</c:v>
                </c:pt>
                <c:pt idx="9">
                  <c:v>68.260000000000005</c:v>
                </c:pt>
                <c:pt idx="10">
                  <c:v>69.739999999999995</c:v>
                </c:pt>
                <c:pt idx="11">
                  <c:v>90.3</c:v>
                </c:pt>
                <c:pt idx="12">
                  <c:v>87.3</c:v>
                </c:pt>
                <c:pt idx="13">
                  <c:v>76.52</c:v>
                </c:pt>
                <c:pt idx="14">
                  <c:v>84.460000000000022</c:v>
                </c:pt>
                <c:pt idx="15">
                  <c:v>87</c:v>
                </c:pt>
                <c:pt idx="16">
                  <c:v>93.2</c:v>
                </c:pt>
                <c:pt idx="17">
                  <c:v>91.5</c:v>
                </c:pt>
                <c:pt idx="18">
                  <c:v>95.9</c:v>
                </c:pt>
                <c:pt idx="19">
                  <c:v>96.2</c:v>
                </c:pt>
                <c:pt idx="20">
                  <c:v>96.98</c:v>
                </c:pt>
                <c:pt idx="21">
                  <c:v>97</c:v>
                </c:pt>
                <c:pt idx="22">
                  <c:v>97.8</c:v>
                </c:pt>
                <c:pt idx="23">
                  <c:v>95.9</c:v>
                </c:pt>
                <c:pt idx="24">
                  <c:v>83.1</c:v>
                </c:pt>
                <c:pt idx="25">
                  <c:v>52.7</c:v>
                </c:pt>
                <c:pt idx="26">
                  <c:v>86.7</c:v>
                </c:pt>
                <c:pt idx="27">
                  <c:v>62.4</c:v>
                </c:pt>
              </c:numCache>
            </c:numRef>
          </c:val>
        </c:ser>
        <c:marker val="1"/>
        <c:axId val="142926208"/>
        <c:axId val="142927744"/>
      </c:lineChart>
      <c:catAx>
        <c:axId val="14292620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42927744"/>
        <c:crosses val="autoZero"/>
        <c:lblAlgn val="ctr"/>
        <c:lblOffset val="100"/>
        <c:tickLblSkip val="2"/>
      </c:catAx>
      <c:valAx>
        <c:axId val="1429277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4292620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Dec'08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97.81</c:v>
                </c:pt>
                <c:pt idx="1">
                  <c:v>51.6</c:v>
                </c:pt>
                <c:pt idx="2">
                  <c:v>63.48</c:v>
                </c:pt>
                <c:pt idx="3">
                  <c:v>57.64</c:v>
                </c:pt>
                <c:pt idx="4">
                  <c:v>6.2</c:v>
                </c:pt>
                <c:pt idx="5">
                  <c:v>98.08</c:v>
                </c:pt>
                <c:pt idx="6">
                  <c:v>57.760000000000012</c:v>
                </c:pt>
                <c:pt idx="7">
                  <c:v>97.66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Jun'09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8"/>
                <c:pt idx="0">
                  <c:v>95.9</c:v>
                </c:pt>
                <c:pt idx="1">
                  <c:v>41.15</c:v>
                </c:pt>
                <c:pt idx="2">
                  <c:v>84.3</c:v>
                </c:pt>
                <c:pt idx="3">
                  <c:v>70.599999999999994</c:v>
                </c:pt>
                <c:pt idx="4">
                  <c:v>1.6</c:v>
                </c:pt>
                <c:pt idx="5">
                  <c:v>97.3</c:v>
                </c:pt>
                <c:pt idx="6">
                  <c:v>82.6</c:v>
                </c:pt>
                <c:pt idx="7">
                  <c:v>91.7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Dec'09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Sheet1!$B$4:$I$4</c:f>
              <c:numCache>
                <c:formatCode>0.0</c:formatCode>
                <c:ptCount val="8"/>
                <c:pt idx="0">
                  <c:v>83.1</c:v>
                </c:pt>
                <c:pt idx="1">
                  <c:v>33.700000000000003</c:v>
                </c:pt>
                <c:pt idx="2">
                  <c:v>79.900000000000006</c:v>
                </c:pt>
                <c:pt idx="3">
                  <c:v>34.300000000000004</c:v>
                </c:pt>
                <c:pt idx="4">
                  <c:v>8.0000000000000029E-2</c:v>
                </c:pt>
                <c:pt idx="5">
                  <c:v>98.4</c:v>
                </c:pt>
                <c:pt idx="6">
                  <c:v>35.300000000000004</c:v>
                </c:pt>
                <c:pt idx="7">
                  <c:v>95.3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Jun'10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Sheet1!$B$5:$I$5</c:f>
              <c:numCache>
                <c:formatCode>0.0</c:formatCode>
                <c:ptCount val="8"/>
                <c:pt idx="0">
                  <c:v>52.7</c:v>
                </c:pt>
                <c:pt idx="1">
                  <c:v>15.6</c:v>
                </c:pt>
                <c:pt idx="2">
                  <c:v>41.2</c:v>
                </c:pt>
                <c:pt idx="3">
                  <c:v>28.8</c:v>
                </c:pt>
                <c:pt idx="4">
                  <c:v>42.9</c:v>
                </c:pt>
                <c:pt idx="5">
                  <c:v>60.9</c:v>
                </c:pt>
                <c:pt idx="6">
                  <c:v>27.8</c:v>
                </c:pt>
                <c:pt idx="7">
                  <c:v>60.5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Dec'10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Sheet1!$B$6:$I$6</c:f>
              <c:numCache>
                <c:formatCode>0.0</c:formatCode>
                <c:ptCount val="8"/>
                <c:pt idx="0">
                  <c:v>86.7</c:v>
                </c:pt>
                <c:pt idx="1">
                  <c:v>17</c:v>
                </c:pt>
                <c:pt idx="2">
                  <c:v>25</c:v>
                </c:pt>
                <c:pt idx="3">
                  <c:v>10</c:v>
                </c:pt>
                <c:pt idx="4">
                  <c:v>0.4</c:v>
                </c:pt>
                <c:pt idx="5">
                  <c:v>98</c:v>
                </c:pt>
                <c:pt idx="6">
                  <c:v>48</c:v>
                </c:pt>
                <c:pt idx="7">
                  <c:v>35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Jun'11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Sheet1!$B$7:$I$7</c:f>
              <c:numCache>
                <c:formatCode>0.0</c:formatCode>
                <c:ptCount val="8"/>
                <c:pt idx="0">
                  <c:v>62.4</c:v>
                </c:pt>
                <c:pt idx="1">
                  <c:v>56</c:v>
                </c:pt>
                <c:pt idx="2">
                  <c:v>27.5</c:v>
                </c:pt>
                <c:pt idx="3">
                  <c:v>31.5</c:v>
                </c:pt>
                <c:pt idx="4">
                  <c:v>10.8</c:v>
                </c:pt>
                <c:pt idx="5">
                  <c:v>83</c:v>
                </c:pt>
                <c:pt idx="6">
                  <c:v>79</c:v>
                </c:pt>
                <c:pt idx="7">
                  <c:v>68.8</c:v>
                </c:pt>
              </c:numCache>
            </c:numRef>
          </c:val>
        </c:ser>
        <c:axId val="136072576"/>
        <c:axId val="142876672"/>
      </c:barChart>
      <c:catAx>
        <c:axId val="136072576"/>
        <c:scaling>
          <c:orientation val="minMax"/>
        </c:scaling>
        <c:axPos val="b"/>
        <c:numFmt formatCode="@" sourceLinked="1"/>
        <c:tickLblPos val="nextTo"/>
        <c:crossAx val="142876672"/>
        <c:crosses val="autoZero"/>
        <c:auto val="1"/>
        <c:lblAlgn val="ctr"/>
        <c:lblOffset val="100"/>
      </c:catAx>
      <c:valAx>
        <c:axId val="14287667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36072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n-US"/>
          </a:p>
        </c:txPr>
      </c:dTable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>
        <c:manualLayout>
          <c:layoutTarget val="inner"/>
          <c:xMode val="edge"/>
          <c:yMode val="edge"/>
          <c:x val="0.12974919801691462"/>
          <c:y val="3.4006999125109377E-2"/>
          <c:w val="0.85327549334111064"/>
          <c:h val="0.7109888451443570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difficulty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PDEng_male</c:v>
                </c:pt>
                <c:pt idx="1">
                  <c:v>PDTechnologist_male</c:v>
                </c:pt>
                <c:pt idx="2">
                  <c:v>Eng_male</c:v>
                </c:pt>
                <c:pt idx="3">
                  <c:v>Technologist_male</c:v>
                </c:pt>
                <c:pt idx="4">
                  <c:v>PDTechnicians_male</c:v>
                </c:pt>
                <c:pt idx="5">
                  <c:v>Technicians_male</c:v>
                </c:pt>
                <c:pt idx="6">
                  <c:v>PDTechnologist_female</c:v>
                </c:pt>
                <c:pt idx="7">
                  <c:v>OTech_male</c:v>
                </c:pt>
                <c:pt idx="8">
                  <c:v>PDEng_female</c:v>
                </c:pt>
                <c:pt idx="9">
                  <c:v>Eng_female</c:v>
                </c:pt>
                <c:pt idx="10">
                  <c:v>PDTechnicians_female</c:v>
                </c:pt>
                <c:pt idx="11">
                  <c:v>Technologist_female</c:v>
                </c:pt>
                <c:pt idx="12">
                  <c:v>Technicians_female</c:v>
                </c:pt>
                <c:pt idx="13">
                  <c:v>Sup_male</c:v>
                </c:pt>
                <c:pt idx="14">
                  <c:v>OTech_.female</c:v>
                </c:pt>
                <c:pt idx="15">
                  <c:v>Sup_female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0">
                  <c:v>0.93300516268459655</c:v>
                </c:pt>
                <c:pt idx="1">
                  <c:v>0.88317925321167035</c:v>
                </c:pt>
                <c:pt idx="2">
                  <c:v>0.86348901428742963</c:v>
                </c:pt>
                <c:pt idx="3">
                  <c:v>0.70596710289350473</c:v>
                </c:pt>
                <c:pt idx="4">
                  <c:v>0.26641853763957285</c:v>
                </c:pt>
                <c:pt idx="5">
                  <c:v>0.19858326329691445</c:v>
                </c:pt>
                <c:pt idx="6">
                  <c:v>0.12978748949453722</c:v>
                </c:pt>
                <c:pt idx="7">
                  <c:v>0.1060151278664906</c:v>
                </c:pt>
                <c:pt idx="8">
                  <c:v>9.340857245767803E-2</c:v>
                </c:pt>
                <c:pt idx="9">
                  <c:v>7.828070596710289E-2</c:v>
                </c:pt>
                <c:pt idx="10">
                  <c:v>5.5228718933845622E-2</c:v>
                </c:pt>
                <c:pt idx="11">
                  <c:v>4.6584223796374093E-2</c:v>
                </c:pt>
                <c:pt idx="12">
                  <c:v>3.457798054988595E-2</c:v>
                </c:pt>
                <c:pt idx="13">
                  <c:v>2.953535838636092E-2</c:v>
                </c:pt>
                <c:pt idx="14">
                  <c:v>2.1851362708608494E-2</c:v>
                </c:pt>
                <c:pt idx="15">
                  <c:v>9.2448072997958937E-3</c:v>
                </c:pt>
              </c:numCache>
            </c:numRef>
          </c:val>
        </c:ser>
        <c:axId val="143966208"/>
        <c:axId val="143967744"/>
      </c:barChart>
      <c:catAx>
        <c:axId val="143966208"/>
        <c:scaling>
          <c:orientation val="minMax"/>
        </c:scaling>
        <c:axPos val="b"/>
        <c:numFmt formatCode="@" sourceLinked="1"/>
        <c:tickLblPos val="nextTo"/>
        <c:crossAx val="143967744"/>
        <c:crosses val="autoZero"/>
        <c:auto val="1"/>
        <c:lblAlgn val="ctr"/>
        <c:lblOffset val="100"/>
      </c:catAx>
      <c:valAx>
        <c:axId val="1439677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0%" sourceLinked="1"/>
        <c:tickLblPos val="nextTo"/>
        <c:crossAx val="143966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n-US"/>
          </a:p>
        </c:txPr>
      </c:dTable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Sheet1!$B$1:$AE$1</c:f>
              <c:strCache>
                <c:ptCount val="30"/>
                <c:pt idx="0">
                  <c:v>Dec-96</c:v>
                </c:pt>
                <c:pt idx="1">
                  <c:v>Dec-97</c:v>
                </c:pt>
                <c:pt idx="2">
                  <c:v>01-Jun</c:v>
                </c:pt>
                <c:pt idx="3">
                  <c:v>01-Dec</c:v>
                </c:pt>
                <c:pt idx="4">
                  <c:v>01-Jun2</c:v>
                </c:pt>
                <c:pt idx="5">
                  <c:v>Dec-99</c:v>
                </c:pt>
                <c:pt idx="6">
                  <c:v>Jun-00</c:v>
                </c:pt>
                <c:pt idx="7">
                  <c:v>Dec-00</c:v>
                </c:pt>
                <c:pt idx="8">
                  <c:v>01-Jun3</c:v>
                </c:pt>
                <c:pt idx="9">
                  <c:v>01-Dec4</c:v>
                </c:pt>
                <c:pt idx="10">
                  <c:v>02-Jun</c:v>
                </c:pt>
                <c:pt idx="11">
                  <c:v>02-Dec</c:v>
                </c:pt>
                <c:pt idx="12">
                  <c:v>03-Jun</c:v>
                </c:pt>
                <c:pt idx="13">
                  <c:v>03-Dec</c:v>
                </c:pt>
                <c:pt idx="14">
                  <c:v>04-Jun</c:v>
                </c:pt>
                <c:pt idx="15">
                  <c:v>04-Dec</c:v>
                </c:pt>
                <c:pt idx="16">
                  <c:v>05-Jun</c:v>
                </c:pt>
                <c:pt idx="17">
                  <c:v>05-Dec</c:v>
                </c:pt>
                <c:pt idx="18">
                  <c:v>06-Jun</c:v>
                </c:pt>
                <c:pt idx="19">
                  <c:v>06-Dec</c:v>
                </c:pt>
                <c:pt idx="20">
                  <c:v>07-Jun</c:v>
                </c:pt>
                <c:pt idx="21">
                  <c:v>07-Dec</c:v>
                </c:pt>
                <c:pt idx="22">
                  <c:v>08-Jun</c:v>
                </c:pt>
                <c:pt idx="23">
                  <c:v>08-Dec</c:v>
                </c:pt>
                <c:pt idx="24">
                  <c:v>09-Jun</c:v>
                </c:pt>
                <c:pt idx="25">
                  <c:v>09-Dec</c:v>
                </c:pt>
                <c:pt idx="26">
                  <c:v>10-Jun</c:v>
                </c:pt>
                <c:pt idx="27">
                  <c:v>10-Dec</c:v>
                </c:pt>
                <c:pt idx="28">
                  <c:v>Jun-11</c:v>
                </c:pt>
                <c:pt idx="29">
                  <c:v>Dec-11</c:v>
                </c:pt>
              </c:strCache>
            </c:strRef>
          </c:cat>
          <c:val>
            <c:numRef>
              <c:f>Sheet1!$B$2:$AE$2</c:f>
              <c:numCache>
                <c:formatCode>0.0%</c:formatCode>
                <c:ptCount val="30"/>
                <c:pt idx="0">
                  <c:v>7.5000000000000032E-3</c:v>
                </c:pt>
                <c:pt idx="1">
                  <c:v>8.6000000000000035E-3</c:v>
                </c:pt>
                <c:pt idx="2">
                  <c:v>1.0400000000000001E-2</c:v>
                </c:pt>
                <c:pt idx="3">
                  <c:v>1.0300000000000004E-2</c:v>
                </c:pt>
                <c:pt idx="4">
                  <c:v>7.5000000000000032E-3</c:v>
                </c:pt>
                <c:pt idx="5">
                  <c:v>7.5000000000000032E-3</c:v>
                </c:pt>
                <c:pt idx="6">
                  <c:v>1.0999999999999998E-2</c:v>
                </c:pt>
                <c:pt idx="7">
                  <c:v>6.0000000000000019E-3</c:v>
                </c:pt>
                <c:pt idx="8">
                  <c:v>8.0000000000000054E-3</c:v>
                </c:pt>
                <c:pt idx="9">
                  <c:v>5.0000000000000018E-3</c:v>
                </c:pt>
                <c:pt idx="10">
                  <c:v>5.0000000000000018E-3</c:v>
                </c:pt>
                <c:pt idx="11">
                  <c:v>9.0000000000000028E-3</c:v>
                </c:pt>
                <c:pt idx="12">
                  <c:v>6.0000000000000019E-3</c:v>
                </c:pt>
                <c:pt idx="13">
                  <c:v>5.1000000000000004E-3</c:v>
                </c:pt>
                <c:pt idx="14">
                  <c:v>5.5000000000000014E-3</c:v>
                </c:pt>
                <c:pt idx="15">
                  <c:v>4.8000000000000004E-3</c:v>
                </c:pt>
                <c:pt idx="16">
                  <c:v>6.0000000000000019E-3</c:v>
                </c:pt>
                <c:pt idx="17">
                  <c:v>6.6000000000000017E-3</c:v>
                </c:pt>
                <c:pt idx="18">
                  <c:v>8.5000000000000006E-3</c:v>
                </c:pt>
                <c:pt idx="19">
                  <c:v>6.400000000000002E-3</c:v>
                </c:pt>
                <c:pt idx="20">
                  <c:v>8.7000000000000046E-3</c:v>
                </c:pt>
                <c:pt idx="21">
                  <c:v>6.2000000000000024E-3</c:v>
                </c:pt>
                <c:pt idx="22">
                  <c:v>1.0699999999999998E-2</c:v>
                </c:pt>
                <c:pt idx="23">
                  <c:v>4.5000000000000014E-3</c:v>
                </c:pt>
                <c:pt idx="24">
                  <c:v>6.0000000000000019E-3</c:v>
                </c:pt>
                <c:pt idx="25">
                  <c:v>4.3000000000000017E-3</c:v>
                </c:pt>
                <c:pt idx="26">
                  <c:v>8.6000000000000035E-3</c:v>
                </c:pt>
                <c:pt idx="27">
                  <c:v>4.0000000000000018E-3</c:v>
                </c:pt>
                <c:pt idx="28">
                  <c:v>5.1000000000000004E-3</c:v>
                </c:pt>
                <c:pt idx="29">
                  <c:v>3.0000000000000009E-3</c:v>
                </c:pt>
              </c:numCache>
            </c:numRef>
          </c:val>
        </c:ser>
        <c:axId val="121518336"/>
        <c:axId val="121524224"/>
      </c:barChart>
      <c:catAx>
        <c:axId val="121518336"/>
        <c:scaling>
          <c:orientation val="minMax"/>
        </c:scaling>
        <c:axPos val="b"/>
        <c:numFmt formatCode="@" sourceLinked="1"/>
        <c:tickLblPos val="nextTo"/>
        <c:crossAx val="121524224"/>
        <c:crosses val="autoZero"/>
        <c:auto val="1"/>
        <c:lblAlgn val="ctr"/>
        <c:lblOffset val="100"/>
      </c:catAx>
      <c:valAx>
        <c:axId val="12152422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crossAx val="12151833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Rm, 2000 prices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35217</c:v>
                </c:pt>
                <c:pt idx="1">
                  <c:v>35582</c:v>
                </c:pt>
                <c:pt idx="2">
                  <c:v>35765</c:v>
                </c:pt>
                <c:pt idx="3">
                  <c:v>35947</c:v>
                </c:pt>
                <c:pt idx="4">
                  <c:v>36130</c:v>
                </c:pt>
                <c:pt idx="5">
                  <c:v>36312</c:v>
                </c:pt>
                <c:pt idx="6">
                  <c:v>36495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38139</c:v>
                </c:pt>
                <c:pt idx="16">
                  <c:v>38325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  <c:pt idx="30">
                  <c:v>40878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3560.9103078982612</c:v>
                </c:pt>
                <c:pt idx="1">
                  <c:v>4012.2850122850127</c:v>
                </c:pt>
                <c:pt idx="2">
                  <c:v>4502.336448598131</c:v>
                </c:pt>
                <c:pt idx="3">
                  <c:v>4322.6909920182434</c:v>
                </c:pt>
                <c:pt idx="4">
                  <c:v>3598.49300322928</c:v>
                </c:pt>
                <c:pt idx="5">
                  <c:v>3558.1395348837223</c:v>
                </c:pt>
                <c:pt idx="6">
                  <c:v>3211.9622245540399</c:v>
                </c:pt>
                <c:pt idx="7">
                  <c:v>3258.6558044806507</c:v>
                </c:pt>
                <c:pt idx="8">
                  <c:v>3394.8919449901773</c:v>
                </c:pt>
                <c:pt idx="9">
                  <c:v>3719.3142857142848</c:v>
                </c:pt>
                <c:pt idx="10">
                  <c:v>3561.9385049365314</c:v>
                </c:pt>
                <c:pt idx="11">
                  <c:v>3922.3610247255201</c:v>
                </c:pt>
                <c:pt idx="12">
                  <c:v>3725.4546979831375</c:v>
                </c:pt>
                <c:pt idx="13">
                  <c:v>3593.2139970976386</c:v>
                </c:pt>
                <c:pt idx="14">
                  <c:v>3426.1546014573514</c:v>
                </c:pt>
                <c:pt idx="15">
                  <c:v>3666.2611199793823</c:v>
                </c:pt>
                <c:pt idx="16">
                  <c:v>3692.4663539557359</c:v>
                </c:pt>
                <c:pt idx="17">
                  <c:v>3956.5177546046893</c:v>
                </c:pt>
                <c:pt idx="18">
                  <c:v>4329.7331420555229</c:v>
                </c:pt>
                <c:pt idx="19">
                  <c:v>5953.8436802350725</c:v>
                </c:pt>
                <c:pt idx="20">
                  <c:v>5982.8697610256504</c:v>
                </c:pt>
                <c:pt idx="21">
                  <c:v>6771.1832638460946</c:v>
                </c:pt>
                <c:pt idx="22">
                  <c:v>7182.993059892683</c:v>
                </c:pt>
                <c:pt idx="23">
                  <c:v>9499.3117491356079</c:v>
                </c:pt>
                <c:pt idx="24">
                  <c:v>10406.880025989891</c:v>
                </c:pt>
                <c:pt idx="25">
                  <c:v>9700.22869900773</c:v>
                </c:pt>
                <c:pt idx="26">
                  <c:v>8653.12385469119</c:v>
                </c:pt>
                <c:pt idx="27">
                  <c:v>8745.5441405263045</c:v>
                </c:pt>
                <c:pt idx="28">
                  <c:v>8699.4052696922809</c:v>
                </c:pt>
                <c:pt idx="29">
                  <c:v>9576.4593211140837</c:v>
                </c:pt>
                <c:pt idx="30">
                  <c:v>9527</c:v>
                </c:pt>
              </c:numCache>
            </c:numRef>
          </c:val>
        </c:ser>
        <c:marker val="1"/>
        <c:axId val="96402816"/>
        <c:axId val="102761600"/>
      </c:lineChart>
      <c:dateAx>
        <c:axId val="96402816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2761600"/>
        <c:crosses val="autoZero"/>
        <c:auto val="1"/>
        <c:lblOffset val="100"/>
        <c:majorUnit val="12"/>
        <c:majorTimeUnit val="months"/>
      </c:dateAx>
      <c:valAx>
        <c:axId val="102761600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spPr>
          <a:ln w="9525">
            <a:noFill/>
          </a:ln>
        </c:spPr>
        <c:crossAx val="96402816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Sheet1!$B$1:$AE$1</c:f>
              <c:strCache>
                <c:ptCount val="30"/>
                <c:pt idx="0">
                  <c:v>Dec-96</c:v>
                </c:pt>
                <c:pt idx="1">
                  <c:v>Dec-97</c:v>
                </c:pt>
                <c:pt idx="2">
                  <c:v>01-Jun</c:v>
                </c:pt>
                <c:pt idx="3">
                  <c:v>01-Dec</c:v>
                </c:pt>
                <c:pt idx="4">
                  <c:v>01-Jun2</c:v>
                </c:pt>
                <c:pt idx="5">
                  <c:v>Dec-99</c:v>
                </c:pt>
                <c:pt idx="6">
                  <c:v>Jun-00</c:v>
                </c:pt>
                <c:pt idx="7">
                  <c:v>Dec-00</c:v>
                </c:pt>
                <c:pt idx="8">
                  <c:v>01-Jun3</c:v>
                </c:pt>
                <c:pt idx="9">
                  <c:v>01-Dec4</c:v>
                </c:pt>
                <c:pt idx="10">
                  <c:v>02-Jun</c:v>
                </c:pt>
                <c:pt idx="11">
                  <c:v>02-Dec</c:v>
                </c:pt>
                <c:pt idx="12">
                  <c:v>03-Jun</c:v>
                </c:pt>
                <c:pt idx="13">
                  <c:v>03-Dec</c:v>
                </c:pt>
                <c:pt idx="14">
                  <c:v>04-Jun</c:v>
                </c:pt>
                <c:pt idx="15">
                  <c:v>04-Dec</c:v>
                </c:pt>
                <c:pt idx="16">
                  <c:v>05-Jun</c:v>
                </c:pt>
                <c:pt idx="17">
                  <c:v>05-Dec</c:v>
                </c:pt>
                <c:pt idx="18">
                  <c:v>06-Jun</c:v>
                </c:pt>
                <c:pt idx="19">
                  <c:v>06-Dec</c:v>
                </c:pt>
                <c:pt idx="20">
                  <c:v>07-Jun</c:v>
                </c:pt>
                <c:pt idx="21">
                  <c:v>07-Dec</c:v>
                </c:pt>
                <c:pt idx="22">
                  <c:v>08-Jun</c:v>
                </c:pt>
                <c:pt idx="23">
                  <c:v>08-Dec</c:v>
                </c:pt>
                <c:pt idx="24">
                  <c:v>09-Jun</c:v>
                </c:pt>
                <c:pt idx="25">
                  <c:v>09-Dec</c:v>
                </c:pt>
                <c:pt idx="26">
                  <c:v>10-Jun</c:v>
                </c:pt>
                <c:pt idx="27">
                  <c:v>10-Dec</c:v>
                </c:pt>
                <c:pt idx="28">
                  <c:v>Jun-11</c:v>
                </c:pt>
                <c:pt idx="29">
                  <c:v>Dec-11</c:v>
                </c:pt>
              </c:strCache>
            </c:strRef>
          </c:cat>
          <c:val>
            <c:numRef>
              <c:f>Sheet1!$B$2:$AE$2</c:f>
              <c:numCache>
                <c:formatCode>0.0</c:formatCode>
                <c:ptCount val="30"/>
                <c:pt idx="0">
                  <c:v>12</c:v>
                </c:pt>
                <c:pt idx="1">
                  <c:v>17</c:v>
                </c:pt>
                <c:pt idx="2">
                  <c:v>20</c:v>
                </c:pt>
                <c:pt idx="3">
                  <c:v>17</c:v>
                </c:pt>
                <c:pt idx="4">
                  <c:v>12</c:v>
                </c:pt>
                <c:pt idx="5">
                  <c:v>11</c:v>
                </c:pt>
                <c:pt idx="6">
                  <c:v>17</c:v>
                </c:pt>
                <c:pt idx="7">
                  <c:v>10</c:v>
                </c:pt>
                <c:pt idx="8">
                  <c:v>14</c:v>
                </c:pt>
                <c:pt idx="9">
                  <c:v>9</c:v>
                </c:pt>
                <c:pt idx="10">
                  <c:v>10</c:v>
                </c:pt>
                <c:pt idx="11">
                  <c:v>19</c:v>
                </c:pt>
                <c:pt idx="12">
                  <c:v>13</c:v>
                </c:pt>
                <c:pt idx="13">
                  <c:v>10</c:v>
                </c:pt>
                <c:pt idx="14">
                  <c:v>13</c:v>
                </c:pt>
                <c:pt idx="15">
                  <c:v>12</c:v>
                </c:pt>
                <c:pt idx="16">
                  <c:v>15</c:v>
                </c:pt>
                <c:pt idx="17">
                  <c:v>19</c:v>
                </c:pt>
                <c:pt idx="18">
                  <c:v>35</c:v>
                </c:pt>
                <c:pt idx="19">
                  <c:v>29</c:v>
                </c:pt>
                <c:pt idx="20">
                  <c:v>44</c:v>
                </c:pt>
                <c:pt idx="21">
                  <c:v>32</c:v>
                </c:pt>
                <c:pt idx="22">
                  <c:v>82</c:v>
                </c:pt>
                <c:pt idx="23">
                  <c:v>40</c:v>
                </c:pt>
                <c:pt idx="24">
                  <c:v>52</c:v>
                </c:pt>
                <c:pt idx="25">
                  <c:v>37</c:v>
                </c:pt>
                <c:pt idx="26">
                  <c:v>72</c:v>
                </c:pt>
                <c:pt idx="27">
                  <c:v>37.4</c:v>
                </c:pt>
                <c:pt idx="28">
                  <c:v>53</c:v>
                </c:pt>
                <c:pt idx="29">
                  <c:v>34.1</c:v>
                </c:pt>
              </c:numCache>
            </c:numRef>
          </c:val>
        </c:ser>
        <c:axId val="121543680"/>
        <c:axId val="121553664"/>
      </c:barChart>
      <c:catAx>
        <c:axId val="121543680"/>
        <c:scaling>
          <c:orientation val="minMax"/>
        </c:scaling>
        <c:axPos val="b"/>
        <c:numFmt formatCode="@" sourceLinked="1"/>
        <c:tickLblPos val="nextTo"/>
        <c:crossAx val="121553664"/>
        <c:crosses val="autoZero"/>
        <c:auto val="1"/>
        <c:lblAlgn val="ctr"/>
        <c:lblOffset val="100"/>
      </c:catAx>
      <c:valAx>
        <c:axId val="12155366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2154368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Sheet1!$B$1:$O$1</c:f>
              <c:strCache>
                <c:ptCount val="14"/>
                <c:pt idx="0">
                  <c:v>Jun'05</c:v>
                </c:pt>
                <c:pt idx="1">
                  <c:v>Dec'05</c:v>
                </c:pt>
                <c:pt idx="2">
                  <c:v>Jun'06</c:v>
                </c:pt>
                <c:pt idx="3">
                  <c:v>Dec'06</c:v>
                </c:pt>
                <c:pt idx="4">
                  <c:v>Jun'07</c:v>
                </c:pt>
                <c:pt idx="5">
                  <c:v>Dec'07</c:v>
                </c:pt>
                <c:pt idx="6">
                  <c:v>Jun'08</c:v>
                </c:pt>
                <c:pt idx="7">
                  <c:v>Dec'08</c:v>
                </c:pt>
                <c:pt idx="8">
                  <c:v>Jun'09</c:v>
                </c:pt>
                <c:pt idx="9">
                  <c:v>Dec'09</c:v>
                </c:pt>
                <c:pt idx="10">
                  <c:v>Jun'10</c:v>
                </c:pt>
                <c:pt idx="11">
                  <c:v>Dec'10</c:v>
                </c:pt>
                <c:pt idx="12">
                  <c:v>Jun'11</c:v>
                </c:pt>
                <c:pt idx="13">
                  <c:v>Dec'11</c:v>
                </c:pt>
              </c:strCache>
            </c:strRef>
          </c:cat>
          <c:val>
            <c:numRef>
              <c:f>Sheet1!$B$2:$O$2</c:f>
              <c:numCache>
                <c:formatCode>0.0%</c:formatCode>
                <c:ptCount val="14"/>
                <c:pt idx="0">
                  <c:v>0.19400000000000001</c:v>
                </c:pt>
                <c:pt idx="1">
                  <c:v>0.31700000000000012</c:v>
                </c:pt>
                <c:pt idx="2">
                  <c:v>0.23800000000000004</c:v>
                </c:pt>
                <c:pt idx="3">
                  <c:v>0.21700000000000005</c:v>
                </c:pt>
                <c:pt idx="4">
                  <c:v>0.36200000000000015</c:v>
                </c:pt>
                <c:pt idx="5">
                  <c:v>0.21060000000000001</c:v>
                </c:pt>
                <c:pt idx="6">
                  <c:v>0.32000000000000012</c:v>
                </c:pt>
                <c:pt idx="8">
                  <c:v>0.17400000000000004</c:v>
                </c:pt>
                <c:pt idx="10">
                  <c:v>0.23600000000000004</c:v>
                </c:pt>
                <c:pt idx="11">
                  <c:v>0.22600000000000001</c:v>
                </c:pt>
                <c:pt idx="12">
                  <c:v>0.17600000000000005</c:v>
                </c:pt>
                <c:pt idx="13">
                  <c:v>0.32000000000000012</c:v>
                </c:pt>
              </c:numCache>
            </c:numRef>
          </c:val>
        </c:ser>
        <c:axId val="121564544"/>
        <c:axId val="121570432"/>
      </c:barChart>
      <c:catAx>
        <c:axId val="121564544"/>
        <c:scaling>
          <c:orientation val="minMax"/>
        </c:scaling>
        <c:axPos val="b"/>
        <c:numFmt formatCode="@" sourceLinked="1"/>
        <c:tickLblPos val="nextTo"/>
        <c:crossAx val="121570432"/>
        <c:crosses val="autoZero"/>
        <c:auto val="1"/>
        <c:lblAlgn val="ctr"/>
        <c:lblOffset val="100"/>
      </c:catAx>
      <c:valAx>
        <c:axId val="12157043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crossAx val="121564544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Sheet1!$B$1:$O$1</c:f>
              <c:strCache>
                <c:ptCount val="14"/>
                <c:pt idx="0">
                  <c:v>Jun'05</c:v>
                </c:pt>
                <c:pt idx="1">
                  <c:v>Dec'05</c:v>
                </c:pt>
                <c:pt idx="2">
                  <c:v>Jun'06</c:v>
                </c:pt>
                <c:pt idx="3">
                  <c:v>Dec'06</c:v>
                </c:pt>
                <c:pt idx="4">
                  <c:v>Jun'07</c:v>
                </c:pt>
                <c:pt idx="5">
                  <c:v>Dec'07</c:v>
                </c:pt>
                <c:pt idx="6">
                  <c:v>Jun'08</c:v>
                </c:pt>
                <c:pt idx="7">
                  <c:v>Dec'08</c:v>
                </c:pt>
                <c:pt idx="8">
                  <c:v>Jun'09</c:v>
                </c:pt>
                <c:pt idx="9">
                  <c:v>Dec'09</c:v>
                </c:pt>
                <c:pt idx="10">
                  <c:v>Jun'10</c:v>
                </c:pt>
                <c:pt idx="11">
                  <c:v>Dec'10</c:v>
                </c:pt>
                <c:pt idx="12">
                  <c:v>Jun'11</c:v>
                </c:pt>
                <c:pt idx="13">
                  <c:v>Dec'11</c:v>
                </c:pt>
              </c:strCache>
            </c:strRef>
          </c:cat>
          <c:val>
            <c:numRef>
              <c:f>Sheet1!$B$2:$O$2</c:f>
              <c:numCache>
                <c:formatCode>0.0</c:formatCode>
                <c:ptCount val="14"/>
                <c:pt idx="0">
                  <c:v>499</c:v>
                </c:pt>
                <c:pt idx="1">
                  <c:v>919</c:v>
                </c:pt>
                <c:pt idx="2">
                  <c:v>969</c:v>
                </c:pt>
                <c:pt idx="3">
                  <c:v>990</c:v>
                </c:pt>
                <c:pt idx="4">
                  <c:v>1833.61</c:v>
                </c:pt>
                <c:pt idx="5">
                  <c:v>1094.28</c:v>
                </c:pt>
                <c:pt idx="6">
                  <c:v>2508</c:v>
                </c:pt>
                <c:pt idx="8">
                  <c:v>1501</c:v>
                </c:pt>
                <c:pt idx="10">
                  <c:v>1966</c:v>
                </c:pt>
                <c:pt idx="11">
                  <c:v>2113</c:v>
                </c:pt>
                <c:pt idx="12">
                  <c:v>1829</c:v>
                </c:pt>
                <c:pt idx="13">
                  <c:v>3639</c:v>
                </c:pt>
              </c:numCache>
            </c:numRef>
          </c:val>
        </c:ser>
        <c:axId val="121590528"/>
        <c:axId val="121592064"/>
      </c:barChart>
      <c:catAx>
        <c:axId val="121590528"/>
        <c:scaling>
          <c:orientation val="minMax"/>
        </c:scaling>
        <c:axPos val="b"/>
        <c:numFmt formatCode="@" sourceLinked="1"/>
        <c:tickLblPos val="nextTo"/>
        <c:crossAx val="121592064"/>
        <c:crosses val="autoZero"/>
        <c:auto val="1"/>
        <c:lblAlgn val="ctr"/>
        <c:lblOffset val="100"/>
      </c:catAx>
      <c:valAx>
        <c:axId val="12159206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2159052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Sheet1!$B$1:$AD$1</c:f>
              <c:strCache>
                <c:ptCount val="29"/>
                <c:pt idx="0">
                  <c:v>Dec-97</c:v>
                </c:pt>
                <c:pt idx="1">
                  <c:v>Jun-98</c:v>
                </c:pt>
                <c:pt idx="2">
                  <c:v>Dec-98</c:v>
                </c:pt>
                <c:pt idx="3">
                  <c:v>Jun-99</c:v>
                </c:pt>
                <c:pt idx="4">
                  <c:v>Dec-99</c:v>
                </c:pt>
                <c:pt idx="5">
                  <c:v>Jun-00</c:v>
                </c:pt>
                <c:pt idx="6">
                  <c:v>Dec-00</c:v>
                </c:pt>
                <c:pt idx="7">
                  <c:v>Jun-01</c:v>
                </c:pt>
                <c:pt idx="8">
                  <c:v>Dec-01</c:v>
                </c:pt>
                <c:pt idx="9">
                  <c:v>Jun-02</c:v>
                </c:pt>
                <c:pt idx="10">
                  <c:v>Dec-02</c:v>
                </c:pt>
                <c:pt idx="11">
                  <c:v>Jun-03</c:v>
                </c:pt>
                <c:pt idx="12">
                  <c:v>Dec-03</c:v>
                </c:pt>
                <c:pt idx="13">
                  <c:v>Jun-04</c:v>
                </c:pt>
                <c:pt idx="14">
                  <c:v>Dec-04</c:v>
                </c:pt>
                <c:pt idx="15">
                  <c:v>Jun-05</c:v>
                </c:pt>
                <c:pt idx="16">
                  <c:v>Dec-05</c:v>
                </c:pt>
                <c:pt idx="17">
                  <c:v>Jun-06</c:v>
                </c:pt>
                <c:pt idx="18">
                  <c:v>Dec-06</c:v>
                </c:pt>
                <c:pt idx="19">
                  <c:v>Jun-07</c:v>
                </c:pt>
                <c:pt idx="20">
                  <c:v>Dec-07</c:v>
                </c:pt>
                <c:pt idx="21">
                  <c:v>Jun-08</c:v>
                </c:pt>
                <c:pt idx="22">
                  <c:v>Dec-08</c:v>
                </c:pt>
                <c:pt idx="23">
                  <c:v>Jun-09</c:v>
                </c:pt>
                <c:pt idx="24">
                  <c:v>Dec-09</c:v>
                </c:pt>
                <c:pt idx="25">
                  <c:v>Jun-10</c:v>
                </c:pt>
                <c:pt idx="26">
                  <c:v>Dec-10</c:v>
                </c:pt>
                <c:pt idx="27">
                  <c:v>Jun-11</c:v>
                </c:pt>
                <c:pt idx="28">
                  <c:v>Dec-11</c:v>
                </c:pt>
              </c:strCache>
            </c:strRef>
          </c:cat>
          <c:val>
            <c:numRef>
              <c:f>Sheet1!$B$2:$AD$2</c:f>
              <c:numCache>
                <c:formatCode>0.0%</c:formatCode>
                <c:ptCount val="29"/>
                <c:pt idx="0">
                  <c:v>2.4500000000000001E-2</c:v>
                </c:pt>
                <c:pt idx="1">
                  <c:v>2.2200000000000008E-2</c:v>
                </c:pt>
                <c:pt idx="2">
                  <c:v>2.700000000000001E-2</c:v>
                </c:pt>
                <c:pt idx="3">
                  <c:v>2.3599999999999993E-2</c:v>
                </c:pt>
                <c:pt idx="4">
                  <c:v>1.5400000000000004E-2</c:v>
                </c:pt>
                <c:pt idx="5">
                  <c:v>2.9000000000000001E-2</c:v>
                </c:pt>
                <c:pt idx="6">
                  <c:v>2.1999999999999999E-2</c:v>
                </c:pt>
                <c:pt idx="7">
                  <c:v>2.0400000000000001E-2</c:v>
                </c:pt>
                <c:pt idx="8">
                  <c:v>1.5400000000000004E-2</c:v>
                </c:pt>
                <c:pt idx="9">
                  <c:v>1.0000000000000004E-2</c:v>
                </c:pt>
                <c:pt idx="10">
                  <c:v>7.0000000000000019E-3</c:v>
                </c:pt>
                <c:pt idx="11">
                  <c:v>1.4999999999999998E-2</c:v>
                </c:pt>
                <c:pt idx="12">
                  <c:v>1.2999999999999998E-2</c:v>
                </c:pt>
                <c:pt idx="13">
                  <c:v>1.2999999999999998E-2</c:v>
                </c:pt>
                <c:pt idx="14">
                  <c:v>1.7999999999999999E-2</c:v>
                </c:pt>
                <c:pt idx="15">
                  <c:v>1.3100000000000004E-2</c:v>
                </c:pt>
                <c:pt idx="16">
                  <c:v>1.5200000000000003E-2</c:v>
                </c:pt>
                <c:pt idx="17">
                  <c:v>1.1900000000000006E-2</c:v>
                </c:pt>
                <c:pt idx="18">
                  <c:v>1.0900000000000003E-2</c:v>
                </c:pt>
                <c:pt idx="19">
                  <c:v>1.0300000000000004E-2</c:v>
                </c:pt>
                <c:pt idx="20">
                  <c:v>1.2900000000000003E-2</c:v>
                </c:pt>
                <c:pt idx="21">
                  <c:v>1.4E-2</c:v>
                </c:pt>
                <c:pt idx="22">
                  <c:v>7.8000000000000022E-3</c:v>
                </c:pt>
                <c:pt idx="23">
                  <c:v>7.9000000000000042E-3</c:v>
                </c:pt>
                <c:pt idx="24">
                  <c:v>1.0200000000000001E-2</c:v>
                </c:pt>
                <c:pt idx="25">
                  <c:v>8.9000000000000069E-3</c:v>
                </c:pt>
                <c:pt idx="26">
                  <c:v>1.2999999999999998E-2</c:v>
                </c:pt>
                <c:pt idx="27">
                  <c:v>3.0000000000000009E-3</c:v>
                </c:pt>
                <c:pt idx="28">
                  <c:v>1.8700000000000008E-2</c:v>
                </c:pt>
              </c:numCache>
            </c:numRef>
          </c:val>
        </c:ser>
        <c:axId val="122316288"/>
        <c:axId val="122317824"/>
      </c:barChart>
      <c:catAx>
        <c:axId val="122316288"/>
        <c:scaling>
          <c:orientation val="minMax"/>
        </c:scaling>
        <c:axPos val="b"/>
        <c:numFmt formatCode="@" sourceLinked="1"/>
        <c:tickLblPos val="nextTo"/>
        <c:crossAx val="122317824"/>
        <c:crosses val="autoZero"/>
        <c:auto val="1"/>
        <c:lblAlgn val="ctr"/>
        <c:lblOffset val="100"/>
      </c:catAx>
      <c:valAx>
        <c:axId val="12231782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crossAx val="12231628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Sheet1!$B$1:$AD$1</c:f>
              <c:strCache>
                <c:ptCount val="29"/>
                <c:pt idx="0">
                  <c:v>Dec-97</c:v>
                </c:pt>
                <c:pt idx="1">
                  <c:v>Jun-98</c:v>
                </c:pt>
                <c:pt idx="2">
                  <c:v>Dec-98</c:v>
                </c:pt>
                <c:pt idx="3">
                  <c:v>Jun-99</c:v>
                </c:pt>
                <c:pt idx="4">
                  <c:v>Dec-99</c:v>
                </c:pt>
                <c:pt idx="5">
                  <c:v>Jun-00</c:v>
                </c:pt>
                <c:pt idx="6">
                  <c:v>Dec-00</c:v>
                </c:pt>
                <c:pt idx="7">
                  <c:v>Jun-01</c:v>
                </c:pt>
                <c:pt idx="8">
                  <c:v>Dec-01</c:v>
                </c:pt>
                <c:pt idx="9">
                  <c:v>Jun-02</c:v>
                </c:pt>
                <c:pt idx="10">
                  <c:v>Dec-02</c:v>
                </c:pt>
                <c:pt idx="11">
                  <c:v>Jun-03</c:v>
                </c:pt>
                <c:pt idx="12">
                  <c:v>Dec-03</c:v>
                </c:pt>
                <c:pt idx="13">
                  <c:v>Jun-04</c:v>
                </c:pt>
                <c:pt idx="14">
                  <c:v>Dec-04</c:v>
                </c:pt>
                <c:pt idx="15">
                  <c:v>Jun-05</c:v>
                </c:pt>
                <c:pt idx="16">
                  <c:v>Dec-05</c:v>
                </c:pt>
                <c:pt idx="17">
                  <c:v>Jun-06</c:v>
                </c:pt>
                <c:pt idx="18">
                  <c:v>Dec-06</c:v>
                </c:pt>
                <c:pt idx="19">
                  <c:v>Jun-07</c:v>
                </c:pt>
                <c:pt idx="20">
                  <c:v>Dec-07</c:v>
                </c:pt>
                <c:pt idx="21">
                  <c:v>Jun-08</c:v>
                </c:pt>
                <c:pt idx="22">
                  <c:v>Dec-08</c:v>
                </c:pt>
                <c:pt idx="23">
                  <c:v>Jun-09</c:v>
                </c:pt>
                <c:pt idx="24">
                  <c:v>Dec-09</c:v>
                </c:pt>
                <c:pt idx="25">
                  <c:v>Jun-10</c:v>
                </c:pt>
                <c:pt idx="26">
                  <c:v>Dec-10</c:v>
                </c:pt>
                <c:pt idx="27">
                  <c:v>Jun-11</c:v>
                </c:pt>
                <c:pt idx="28">
                  <c:v>Dec-11</c:v>
                </c:pt>
              </c:strCache>
            </c:strRef>
          </c:cat>
          <c:val>
            <c:numRef>
              <c:f>Sheet1!$B$2:$AD$2</c:f>
              <c:numCache>
                <c:formatCode>0.0</c:formatCode>
                <c:ptCount val="29"/>
                <c:pt idx="0">
                  <c:v>47.2</c:v>
                </c:pt>
                <c:pt idx="1">
                  <c:v>42.08</c:v>
                </c:pt>
                <c:pt idx="2">
                  <c:v>45.13</c:v>
                </c:pt>
                <c:pt idx="3">
                  <c:v>38.92</c:v>
                </c:pt>
                <c:pt idx="4">
                  <c:v>23.1</c:v>
                </c:pt>
                <c:pt idx="5">
                  <c:v>44.54</c:v>
                </c:pt>
                <c:pt idx="6">
                  <c:v>36</c:v>
                </c:pt>
                <c:pt idx="7">
                  <c:v>36.65</c:v>
                </c:pt>
                <c:pt idx="8">
                  <c:v>25.67</c:v>
                </c:pt>
                <c:pt idx="9">
                  <c:v>25.71</c:v>
                </c:pt>
                <c:pt idx="10">
                  <c:v>14.63</c:v>
                </c:pt>
                <c:pt idx="11">
                  <c:v>31.650000000000006</c:v>
                </c:pt>
                <c:pt idx="12">
                  <c:v>28</c:v>
                </c:pt>
                <c:pt idx="13">
                  <c:v>30.8</c:v>
                </c:pt>
                <c:pt idx="14">
                  <c:v>44.6</c:v>
                </c:pt>
                <c:pt idx="15">
                  <c:v>33.700000000000003</c:v>
                </c:pt>
                <c:pt idx="16">
                  <c:v>44.2</c:v>
                </c:pt>
                <c:pt idx="17">
                  <c:v>48.5</c:v>
                </c:pt>
                <c:pt idx="18">
                  <c:v>49.7</c:v>
                </c:pt>
                <c:pt idx="19">
                  <c:v>52.2</c:v>
                </c:pt>
                <c:pt idx="20">
                  <c:v>67</c:v>
                </c:pt>
                <c:pt idx="21">
                  <c:v>90.9</c:v>
                </c:pt>
                <c:pt idx="22">
                  <c:v>70.099999999999994</c:v>
                </c:pt>
                <c:pt idx="23">
                  <c:v>68.2</c:v>
                </c:pt>
                <c:pt idx="24">
                  <c:v>88.6</c:v>
                </c:pt>
                <c:pt idx="25">
                  <c:v>74.169999999999987</c:v>
                </c:pt>
                <c:pt idx="26">
                  <c:v>121.58</c:v>
                </c:pt>
                <c:pt idx="27">
                  <c:v>31.2</c:v>
                </c:pt>
                <c:pt idx="28">
                  <c:v>212.7</c:v>
                </c:pt>
              </c:numCache>
            </c:numRef>
          </c:val>
        </c:ser>
        <c:axId val="122354304"/>
        <c:axId val="122368384"/>
      </c:barChart>
      <c:catAx>
        <c:axId val="122354304"/>
        <c:scaling>
          <c:orientation val="minMax"/>
        </c:scaling>
        <c:axPos val="b"/>
        <c:numFmt formatCode="@" sourceLinked="1"/>
        <c:tickLblPos val="nextTo"/>
        <c:crossAx val="122368384"/>
        <c:crosses val="autoZero"/>
        <c:auto val="1"/>
        <c:lblAlgn val="ctr"/>
        <c:lblOffset val="100"/>
      </c:catAx>
      <c:valAx>
        <c:axId val="12236838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22354304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 of fees outstanding for longer than 90 days</c:v>
                </c:pt>
              </c:strCache>
            </c:strRef>
          </c:tx>
          <c:cat>
            <c:strRef>
              <c:f>Sheet1!$B$1:$Z$1</c:f>
              <c:strCache>
                <c:ptCount val="25"/>
                <c:pt idx="0">
                  <c:v>Dec-99</c:v>
                </c:pt>
                <c:pt idx="1">
                  <c:v>Jun-00</c:v>
                </c:pt>
                <c:pt idx="2">
                  <c:v>Dec-00</c:v>
                </c:pt>
                <c:pt idx="3">
                  <c:v>Jun-01</c:v>
                </c:pt>
                <c:pt idx="4">
                  <c:v>Dec-01</c:v>
                </c:pt>
                <c:pt idx="5">
                  <c:v>Jun-02</c:v>
                </c:pt>
                <c:pt idx="6">
                  <c:v>Dec-02</c:v>
                </c:pt>
                <c:pt idx="7">
                  <c:v>Jun-03</c:v>
                </c:pt>
                <c:pt idx="8">
                  <c:v>Dec-03</c:v>
                </c:pt>
                <c:pt idx="9">
                  <c:v>Jun-04</c:v>
                </c:pt>
                <c:pt idx="10">
                  <c:v>Dec-04</c:v>
                </c:pt>
                <c:pt idx="11">
                  <c:v>Jun-05</c:v>
                </c:pt>
                <c:pt idx="12">
                  <c:v>Dec-05</c:v>
                </c:pt>
                <c:pt idx="13">
                  <c:v>Jun-06</c:v>
                </c:pt>
                <c:pt idx="14">
                  <c:v>Dec-06</c:v>
                </c:pt>
                <c:pt idx="15">
                  <c:v>Jun-07</c:v>
                </c:pt>
                <c:pt idx="16">
                  <c:v>Dec-07</c:v>
                </c:pt>
                <c:pt idx="17">
                  <c:v>Jun-08</c:v>
                </c:pt>
                <c:pt idx="18">
                  <c:v>Dec-08</c:v>
                </c:pt>
                <c:pt idx="19">
                  <c:v>Jun-09</c:v>
                </c:pt>
                <c:pt idx="20">
                  <c:v>Dec-09</c:v>
                </c:pt>
                <c:pt idx="21">
                  <c:v>Jun-10</c:v>
                </c:pt>
                <c:pt idx="22">
                  <c:v>Dec-10</c:v>
                </c:pt>
                <c:pt idx="23">
                  <c:v>Jun-11</c:v>
                </c:pt>
                <c:pt idx="24">
                  <c:v>Dec-11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7.9</c:v>
                </c:pt>
                <c:pt idx="1">
                  <c:v>11.5</c:v>
                </c:pt>
                <c:pt idx="2">
                  <c:v>11.7</c:v>
                </c:pt>
                <c:pt idx="3">
                  <c:v>6.8</c:v>
                </c:pt>
                <c:pt idx="4">
                  <c:v>9.5</c:v>
                </c:pt>
                <c:pt idx="5">
                  <c:v>7.9</c:v>
                </c:pt>
                <c:pt idx="6">
                  <c:v>8.4</c:v>
                </c:pt>
                <c:pt idx="7">
                  <c:v>15.5</c:v>
                </c:pt>
                <c:pt idx="8">
                  <c:v>15.6</c:v>
                </c:pt>
                <c:pt idx="9">
                  <c:v>14.6</c:v>
                </c:pt>
                <c:pt idx="10">
                  <c:v>16.600000000000001</c:v>
                </c:pt>
                <c:pt idx="11">
                  <c:v>15.8</c:v>
                </c:pt>
                <c:pt idx="12">
                  <c:v>13.3</c:v>
                </c:pt>
                <c:pt idx="13">
                  <c:v>12.5</c:v>
                </c:pt>
                <c:pt idx="14">
                  <c:v>11.2</c:v>
                </c:pt>
                <c:pt idx="15">
                  <c:v>10.3</c:v>
                </c:pt>
                <c:pt idx="16" formatCode="0.00">
                  <c:v>11.25</c:v>
                </c:pt>
                <c:pt idx="17">
                  <c:v>11.09</c:v>
                </c:pt>
                <c:pt idx="18" formatCode="0.00">
                  <c:v>13.7</c:v>
                </c:pt>
                <c:pt idx="19">
                  <c:v>9.5</c:v>
                </c:pt>
                <c:pt idx="20">
                  <c:v>18.5</c:v>
                </c:pt>
                <c:pt idx="21" formatCode="0.00">
                  <c:v>23.4</c:v>
                </c:pt>
                <c:pt idx="22">
                  <c:v>15.5</c:v>
                </c:pt>
                <c:pt idx="23">
                  <c:v>18</c:v>
                </c:pt>
                <c:pt idx="24">
                  <c:v>24</c:v>
                </c:pt>
              </c:numCache>
            </c:numRef>
          </c:val>
        </c:ser>
        <c:axId val="122239616"/>
        <c:axId val="122241408"/>
      </c:barChart>
      <c:catAx>
        <c:axId val="122239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2241408"/>
        <c:crosses val="autoZero"/>
        <c:auto val="1"/>
        <c:lblAlgn val="ctr"/>
        <c:lblOffset val="100"/>
      </c:catAx>
      <c:valAx>
        <c:axId val="12224140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crossAx val="12223961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34087882822903043"/>
          <c:y val="2.5404157043880004E-2"/>
          <c:w val="0.62982689747004406"/>
          <c:h val="0.86374133949192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0000"/>
            </a:solidFill>
            <a:ln w="15481">
              <a:solidFill>
                <a:schemeClr val="tx1"/>
              </a:solidFill>
              <a:prstDash val="solid"/>
            </a:ln>
          </c:spPr>
          <c:cat>
            <c:strRef>
              <c:f>Sheet1!$B$1:$P$1</c:f>
              <c:strCache>
                <c:ptCount val="15"/>
                <c:pt idx="0">
                  <c:v>Professional Engineer Pr.Eng</c:v>
                </c:pt>
                <c:pt idx="1">
                  <c:v>Professional Architects</c:v>
                </c:pt>
                <c:pt idx="2">
                  <c:v>Professional Quantity Surveyors</c:v>
                </c:pt>
                <c:pt idx="3">
                  <c:v>Professional Other</c:v>
                </c:pt>
                <c:pt idx="4">
                  <c:v>Technologists Pr TEchENg</c:v>
                </c:pt>
                <c:pt idx="5">
                  <c:v>Technicians PrTechni</c:v>
                </c:pt>
                <c:pt idx="6">
                  <c:v>Unregistered technical staff: Engineer</c:v>
                </c:pt>
                <c:pt idx="7">
                  <c:v>Unregistered technical staff: Technologist</c:v>
                </c:pt>
                <c:pt idx="8">
                  <c:v>Unregistered technical staff: Technician</c:v>
                </c:pt>
                <c:pt idx="9">
                  <c:v>Unregistered technical staff: Other</c:v>
                </c:pt>
                <c:pt idx="10">
                  <c:v>Technical Assistants</c:v>
                </c:pt>
                <c:pt idx="11">
                  <c:v>Draughtspersons</c:v>
                </c:pt>
                <c:pt idx="12">
                  <c:v>Laboratory / Survey Assistants</c:v>
                </c:pt>
                <c:pt idx="13">
                  <c:v>Administration / Support staff</c:v>
                </c:pt>
                <c:pt idx="14">
                  <c:v>Total</c:v>
                </c:pt>
              </c:strCache>
            </c:strRef>
          </c:cat>
          <c:val>
            <c:numRef>
              <c:f>Sheet1!$B$2:$P$2</c:f>
              <c:numCache>
                <c:formatCode>0.0%</c:formatCode>
                <c:ptCount val="15"/>
                <c:pt idx="0">
                  <c:v>5.0288540807914263E-2</c:v>
                </c:pt>
                <c:pt idx="1">
                  <c:v>0</c:v>
                </c:pt>
                <c:pt idx="2">
                  <c:v>0.27777777777777796</c:v>
                </c:pt>
                <c:pt idx="3">
                  <c:v>0.12556053811659193</c:v>
                </c:pt>
                <c:pt idx="4">
                  <c:v>5.3380782918149489E-2</c:v>
                </c:pt>
                <c:pt idx="5">
                  <c:v>0.22222222222222221</c:v>
                </c:pt>
                <c:pt idx="6">
                  <c:v>0.18973214285714302</c:v>
                </c:pt>
                <c:pt idx="7">
                  <c:v>0.29192546583850948</c:v>
                </c:pt>
                <c:pt idx="8">
                  <c:v>0.4422632794457273</c:v>
                </c:pt>
                <c:pt idx="9">
                  <c:v>0.2631578947368422</c:v>
                </c:pt>
                <c:pt idx="10">
                  <c:v>0.46393442622950831</c:v>
                </c:pt>
                <c:pt idx="11">
                  <c:v>0.1400394477317555</c:v>
                </c:pt>
                <c:pt idx="12">
                  <c:v>0.7732342007434948</c:v>
                </c:pt>
                <c:pt idx="13">
                  <c:v>0.37979601748421576</c:v>
                </c:pt>
                <c:pt idx="14">
                  <c:v>0.28491957915104632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Coloured</c:v>
                </c:pt>
              </c:strCache>
            </c:strRef>
          </c:tx>
          <c:spPr>
            <a:solidFill>
              <a:schemeClr val="accent2"/>
            </a:solidFill>
            <a:ln w="15481">
              <a:solidFill>
                <a:schemeClr val="tx1"/>
              </a:solidFill>
              <a:prstDash val="solid"/>
            </a:ln>
          </c:spPr>
          <c:cat>
            <c:strRef>
              <c:f>Sheet1!$B$1:$P$1</c:f>
              <c:strCache>
                <c:ptCount val="15"/>
                <c:pt idx="0">
                  <c:v>Professional Engineer Pr.Eng</c:v>
                </c:pt>
                <c:pt idx="1">
                  <c:v>Professional Architects</c:v>
                </c:pt>
                <c:pt idx="2">
                  <c:v>Professional Quantity Surveyors</c:v>
                </c:pt>
                <c:pt idx="3">
                  <c:v>Professional Other</c:v>
                </c:pt>
                <c:pt idx="4">
                  <c:v>Technologists Pr TEchENg</c:v>
                </c:pt>
                <c:pt idx="5">
                  <c:v>Technicians PrTechni</c:v>
                </c:pt>
                <c:pt idx="6">
                  <c:v>Unregistered technical staff: Engineer</c:v>
                </c:pt>
                <c:pt idx="7">
                  <c:v>Unregistered technical staff: Technologist</c:v>
                </c:pt>
                <c:pt idx="8">
                  <c:v>Unregistered technical staff: Technician</c:v>
                </c:pt>
                <c:pt idx="9">
                  <c:v>Unregistered technical staff: Other</c:v>
                </c:pt>
                <c:pt idx="10">
                  <c:v>Technical Assistants</c:v>
                </c:pt>
                <c:pt idx="11">
                  <c:v>Draughtspersons</c:v>
                </c:pt>
                <c:pt idx="12">
                  <c:v>Laboratory / Survey Assistants</c:v>
                </c:pt>
                <c:pt idx="13">
                  <c:v>Administration / Support staff</c:v>
                </c:pt>
                <c:pt idx="14">
                  <c:v>Total</c:v>
                </c:pt>
              </c:strCache>
            </c:strRef>
          </c:cat>
          <c:val>
            <c:numRef>
              <c:f>Sheet1!$B$3:$P$3</c:f>
              <c:numCache>
                <c:formatCode>0.0%</c:formatCode>
                <c:ptCount val="15"/>
                <c:pt idx="0">
                  <c:v>2.8854080791426217E-2</c:v>
                </c:pt>
                <c:pt idx="1">
                  <c:v>0</c:v>
                </c:pt>
                <c:pt idx="2">
                  <c:v>0</c:v>
                </c:pt>
                <c:pt idx="3">
                  <c:v>4.0358744394618833E-2</c:v>
                </c:pt>
                <c:pt idx="4">
                  <c:v>5.6939501779359407E-2</c:v>
                </c:pt>
                <c:pt idx="5">
                  <c:v>0.1623931623931624</c:v>
                </c:pt>
                <c:pt idx="6">
                  <c:v>3.7946428571428582E-2</c:v>
                </c:pt>
                <c:pt idx="7">
                  <c:v>9.6273291925465798E-2</c:v>
                </c:pt>
                <c:pt idx="8">
                  <c:v>7.3903002309468821E-2</c:v>
                </c:pt>
                <c:pt idx="9">
                  <c:v>6.4073226544622455E-2</c:v>
                </c:pt>
                <c:pt idx="10">
                  <c:v>9.0163934426229497E-2</c:v>
                </c:pt>
                <c:pt idx="11">
                  <c:v>0.10848126232741617</c:v>
                </c:pt>
                <c:pt idx="12">
                  <c:v>7.4349442379182146E-2</c:v>
                </c:pt>
                <c:pt idx="13">
                  <c:v>0.12773190869354048</c:v>
                </c:pt>
                <c:pt idx="14">
                  <c:v>7.9453380094328271E-2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CCFFCC"/>
            </a:solidFill>
            <a:ln w="15481">
              <a:solidFill>
                <a:schemeClr val="tx1"/>
              </a:solidFill>
              <a:prstDash val="solid"/>
            </a:ln>
          </c:spPr>
          <c:cat>
            <c:strRef>
              <c:f>Sheet1!$B$1:$P$1</c:f>
              <c:strCache>
                <c:ptCount val="15"/>
                <c:pt idx="0">
                  <c:v>Professional Engineer Pr.Eng</c:v>
                </c:pt>
                <c:pt idx="1">
                  <c:v>Professional Architects</c:v>
                </c:pt>
                <c:pt idx="2">
                  <c:v>Professional Quantity Surveyors</c:v>
                </c:pt>
                <c:pt idx="3">
                  <c:v>Professional Other</c:v>
                </c:pt>
                <c:pt idx="4">
                  <c:v>Technologists Pr TEchENg</c:v>
                </c:pt>
                <c:pt idx="5">
                  <c:v>Technicians PrTechni</c:v>
                </c:pt>
                <c:pt idx="6">
                  <c:v>Unregistered technical staff: Engineer</c:v>
                </c:pt>
                <c:pt idx="7">
                  <c:v>Unregistered technical staff: Technologist</c:v>
                </c:pt>
                <c:pt idx="8">
                  <c:v>Unregistered technical staff: Technician</c:v>
                </c:pt>
                <c:pt idx="9">
                  <c:v>Unregistered technical staff: Other</c:v>
                </c:pt>
                <c:pt idx="10">
                  <c:v>Technical Assistants</c:v>
                </c:pt>
                <c:pt idx="11">
                  <c:v>Draughtspersons</c:v>
                </c:pt>
                <c:pt idx="12">
                  <c:v>Laboratory / Survey Assistants</c:v>
                </c:pt>
                <c:pt idx="13">
                  <c:v>Administration / Support staff</c:v>
                </c:pt>
                <c:pt idx="14">
                  <c:v>Total</c:v>
                </c:pt>
              </c:strCache>
            </c:strRef>
          </c:cat>
          <c:val>
            <c:numRef>
              <c:f>Sheet1!$B$4:$P$4</c:f>
              <c:numCache>
                <c:formatCode>0.0%</c:formatCode>
                <c:ptCount val="15"/>
                <c:pt idx="0">
                  <c:v>3.4624896949711458E-2</c:v>
                </c:pt>
                <c:pt idx="1">
                  <c:v>0.14285714285714293</c:v>
                </c:pt>
                <c:pt idx="2">
                  <c:v>0</c:v>
                </c:pt>
                <c:pt idx="3">
                  <c:v>4.9327354260089683E-2</c:v>
                </c:pt>
                <c:pt idx="4">
                  <c:v>4.2704626334519588E-2</c:v>
                </c:pt>
                <c:pt idx="5">
                  <c:v>2.5641025641025654E-2</c:v>
                </c:pt>
                <c:pt idx="6">
                  <c:v>8.9285714285714246E-2</c:v>
                </c:pt>
                <c:pt idx="7">
                  <c:v>9.0062111801242239E-2</c:v>
                </c:pt>
                <c:pt idx="8">
                  <c:v>4.9653579676674359E-2</c:v>
                </c:pt>
                <c:pt idx="9">
                  <c:v>5.4919908466819226E-2</c:v>
                </c:pt>
                <c:pt idx="10">
                  <c:v>3.9344262295081964E-2</c:v>
                </c:pt>
                <c:pt idx="11">
                  <c:v>7.2978303747534529E-2</c:v>
                </c:pt>
                <c:pt idx="12">
                  <c:v>3.7174721189591085E-3</c:v>
                </c:pt>
                <c:pt idx="13">
                  <c:v>6.7994171928120503E-2</c:v>
                </c:pt>
                <c:pt idx="14">
                  <c:v>5.7080662716168823E-2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0000"/>
            </a:solidFill>
            <a:ln w="15481">
              <a:solidFill>
                <a:schemeClr val="tx1"/>
              </a:solidFill>
              <a:prstDash val="solid"/>
            </a:ln>
          </c:spPr>
          <c:cat>
            <c:strRef>
              <c:f>Sheet1!$B$1:$P$1</c:f>
              <c:strCache>
                <c:ptCount val="15"/>
                <c:pt idx="0">
                  <c:v>Professional Engineer Pr.Eng</c:v>
                </c:pt>
                <c:pt idx="1">
                  <c:v>Professional Architects</c:v>
                </c:pt>
                <c:pt idx="2">
                  <c:v>Professional Quantity Surveyors</c:v>
                </c:pt>
                <c:pt idx="3">
                  <c:v>Professional Other</c:v>
                </c:pt>
                <c:pt idx="4">
                  <c:v>Technologists Pr TEchENg</c:v>
                </c:pt>
                <c:pt idx="5">
                  <c:v>Technicians PrTechni</c:v>
                </c:pt>
                <c:pt idx="6">
                  <c:v>Unregistered technical staff: Engineer</c:v>
                </c:pt>
                <c:pt idx="7">
                  <c:v>Unregistered technical staff: Technologist</c:v>
                </c:pt>
                <c:pt idx="8">
                  <c:v>Unregistered technical staff: Technician</c:v>
                </c:pt>
                <c:pt idx="9">
                  <c:v>Unregistered technical staff: Other</c:v>
                </c:pt>
                <c:pt idx="10">
                  <c:v>Technical Assistants</c:v>
                </c:pt>
                <c:pt idx="11">
                  <c:v>Draughtspersons</c:v>
                </c:pt>
                <c:pt idx="12">
                  <c:v>Laboratory / Survey Assistants</c:v>
                </c:pt>
                <c:pt idx="13">
                  <c:v>Administration / Support staff</c:v>
                </c:pt>
                <c:pt idx="14">
                  <c:v>Total</c:v>
                </c:pt>
              </c:strCache>
            </c:strRef>
          </c:cat>
          <c:val>
            <c:numRef>
              <c:f>Sheet1!$B$5:$P$5</c:f>
              <c:numCache>
                <c:formatCode>0.0%</c:formatCode>
                <c:ptCount val="15"/>
                <c:pt idx="0">
                  <c:v>0.88623248145094768</c:v>
                </c:pt>
                <c:pt idx="1">
                  <c:v>0.85714285714285732</c:v>
                </c:pt>
                <c:pt idx="2">
                  <c:v>0.72222222222222221</c:v>
                </c:pt>
                <c:pt idx="3">
                  <c:v>0.7847533632286996</c:v>
                </c:pt>
                <c:pt idx="4">
                  <c:v>0.84697508896797169</c:v>
                </c:pt>
                <c:pt idx="5">
                  <c:v>0.58974358974358976</c:v>
                </c:pt>
                <c:pt idx="6">
                  <c:v>0.68303571428571452</c:v>
                </c:pt>
                <c:pt idx="7">
                  <c:v>0.52173913043478293</c:v>
                </c:pt>
                <c:pt idx="8">
                  <c:v>0.43418013856812926</c:v>
                </c:pt>
                <c:pt idx="9">
                  <c:v>0.6178489702517167</c:v>
                </c:pt>
                <c:pt idx="10">
                  <c:v>0.40655737704918032</c:v>
                </c:pt>
                <c:pt idx="11">
                  <c:v>0.67850098619329413</c:v>
                </c:pt>
                <c:pt idx="12">
                  <c:v>0.14869888475836437</c:v>
                </c:pt>
                <c:pt idx="13">
                  <c:v>0.42447790189412343</c:v>
                </c:pt>
                <c:pt idx="14">
                  <c:v>0.57854637803845688</c:v>
                </c:pt>
              </c:numCache>
            </c:numRef>
          </c:val>
        </c:ser>
        <c:overlap val="100"/>
        <c:axId val="136864512"/>
        <c:axId val="136866048"/>
      </c:barChart>
      <c:catAx>
        <c:axId val="136864512"/>
        <c:scaling>
          <c:orientation val="minMax"/>
        </c:scaling>
        <c:axPos val="l"/>
        <c:numFmt formatCode="General" sourceLinked="1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6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36866048"/>
        <c:crosses val="autoZero"/>
        <c:auto val="1"/>
        <c:lblAlgn val="ctr"/>
        <c:lblOffset val="100"/>
        <c:tickLblSkip val="1"/>
        <c:tickMarkSkip val="1"/>
      </c:catAx>
      <c:valAx>
        <c:axId val="136866048"/>
        <c:scaling>
          <c:orientation val="minMax"/>
          <c:max val="1"/>
        </c:scaling>
        <c:axPos val="b"/>
        <c:numFmt formatCode="0%" sourceLinked="0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2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36864512"/>
        <c:crosses val="autoZero"/>
        <c:crossBetween val="between"/>
      </c:valAx>
      <c:spPr>
        <a:noFill/>
        <a:ln w="15481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51664447403462332"/>
          <c:y val="0.95612009237875695"/>
          <c:w val="0.27563249001331525"/>
          <c:h val="3.9260969976905341E-2"/>
        </c:manualLayout>
      </c:layout>
      <c:spPr>
        <a:noFill/>
        <a:ln w="30961">
          <a:noFill/>
        </a:ln>
      </c:spPr>
      <c:txPr>
        <a:bodyPr/>
        <a:lstStyle/>
        <a:p>
          <a:pPr>
            <a:defRPr sz="920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16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>
        <c:manualLayout>
          <c:layoutTarget val="inner"/>
          <c:xMode val="edge"/>
          <c:yMode val="edge"/>
          <c:x val="0.11262382150684773"/>
          <c:y val="3.8522270853424613E-2"/>
          <c:w val="0.80748866443240952"/>
          <c:h val="0.7929763355623614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Black</c:v>
                </c:pt>
              </c:strCache>
            </c:strRef>
          </c:tx>
          <c:cat>
            <c:numRef>
              <c:f>Sheet1!$B$1:$M$1</c:f>
              <c:numCache>
                <c:formatCode>mmm\-yy</c:formatCode>
                <c:ptCount val="12"/>
                <c:pt idx="0">
                  <c:v>38322</c:v>
                </c:pt>
                <c:pt idx="1">
                  <c:v>38504</c:v>
                </c:pt>
                <c:pt idx="2">
                  <c:v>38687</c:v>
                </c:pt>
                <c:pt idx="3">
                  <c:v>38869</c:v>
                </c:pt>
                <c:pt idx="4">
                  <c:v>39052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0.26200000000000001</c:v>
                </c:pt>
                <c:pt idx="1">
                  <c:v>0.28300000000000008</c:v>
                </c:pt>
                <c:pt idx="2">
                  <c:v>0.27100000000000002</c:v>
                </c:pt>
                <c:pt idx="3">
                  <c:v>0.2631</c:v>
                </c:pt>
                <c:pt idx="4">
                  <c:v>0.2955000000000001</c:v>
                </c:pt>
                <c:pt idx="5">
                  <c:v>0.28700000000000009</c:v>
                </c:pt>
                <c:pt idx="6">
                  <c:v>0.29800000000000015</c:v>
                </c:pt>
                <c:pt idx="7">
                  <c:v>0.29200000000000009</c:v>
                </c:pt>
                <c:pt idx="8">
                  <c:v>0.30600000000000016</c:v>
                </c:pt>
                <c:pt idx="9">
                  <c:v>0.29700000000000015</c:v>
                </c:pt>
                <c:pt idx="10" formatCode="0%">
                  <c:v>0.28000000000000008</c:v>
                </c:pt>
                <c:pt idx="11">
                  <c:v>0.27500000000000002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Coloured</c:v>
                </c:pt>
              </c:strCache>
            </c:strRef>
          </c:tx>
          <c:cat>
            <c:numRef>
              <c:f>Sheet1!$B$1:$M$1</c:f>
              <c:numCache>
                <c:formatCode>mmm\-yy</c:formatCode>
                <c:ptCount val="12"/>
                <c:pt idx="0">
                  <c:v>38322</c:v>
                </c:pt>
                <c:pt idx="1">
                  <c:v>38504</c:v>
                </c:pt>
                <c:pt idx="2">
                  <c:v>38687</c:v>
                </c:pt>
                <c:pt idx="3">
                  <c:v>38869</c:v>
                </c:pt>
                <c:pt idx="4">
                  <c:v>39052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</c:numCache>
            </c:numRef>
          </c:cat>
          <c:val>
            <c:numRef>
              <c:f>Sheet1!$B$3:$M$3</c:f>
              <c:numCache>
                <c:formatCode>0.00%</c:formatCode>
                <c:ptCount val="12"/>
                <c:pt idx="0">
                  <c:v>6.3E-2</c:v>
                </c:pt>
                <c:pt idx="1">
                  <c:v>8.6000000000000021E-2</c:v>
                </c:pt>
                <c:pt idx="2">
                  <c:v>8.2000000000000003E-2</c:v>
                </c:pt>
                <c:pt idx="3">
                  <c:v>7.8200000000000006E-2</c:v>
                </c:pt>
                <c:pt idx="4">
                  <c:v>7.6999999999999999E-2</c:v>
                </c:pt>
                <c:pt idx="5">
                  <c:v>8.6000000000000021E-2</c:v>
                </c:pt>
                <c:pt idx="6">
                  <c:v>7.8000000000000014E-2</c:v>
                </c:pt>
                <c:pt idx="7">
                  <c:v>6.8000000000000019E-2</c:v>
                </c:pt>
                <c:pt idx="8">
                  <c:v>6.6000000000000003E-2</c:v>
                </c:pt>
                <c:pt idx="9">
                  <c:v>8.1800000000000025E-2</c:v>
                </c:pt>
                <c:pt idx="10">
                  <c:v>8.8000000000000037E-2</c:v>
                </c:pt>
                <c:pt idx="11">
                  <c:v>7.8700000000000034E-2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numRef>
              <c:f>Sheet1!$B$1:$M$1</c:f>
              <c:numCache>
                <c:formatCode>mmm\-yy</c:formatCode>
                <c:ptCount val="12"/>
                <c:pt idx="0">
                  <c:v>38322</c:v>
                </c:pt>
                <c:pt idx="1">
                  <c:v>38504</c:v>
                </c:pt>
                <c:pt idx="2">
                  <c:v>38687</c:v>
                </c:pt>
                <c:pt idx="3">
                  <c:v>38869</c:v>
                </c:pt>
                <c:pt idx="4">
                  <c:v>39052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</c:numCache>
            </c:numRef>
          </c:cat>
          <c:val>
            <c:numRef>
              <c:f>Sheet1!$B$4:$M$4</c:f>
              <c:numCache>
                <c:formatCode>0.00%</c:formatCode>
                <c:ptCount val="12"/>
                <c:pt idx="0">
                  <c:v>4.8000000000000001E-2</c:v>
                </c:pt>
                <c:pt idx="1">
                  <c:v>4.5999999999999999E-2</c:v>
                </c:pt>
                <c:pt idx="2">
                  <c:v>5.3000000000000012E-2</c:v>
                </c:pt>
                <c:pt idx="3">
                  <c:v>5.8500000000000003E-2</c:v>
                </c:pt>
                <c:pt idx="4">
                  <c:v>5.7000000000000016E-2</c:v>
                </c:pt>
                <c:pt idx="5">
                  <c:v>6.3E-2</c:v>
                </c:pt>
                <c:pt idx="6">
                  <c:v>6.3E-2</c:v>
                </c:pt>
                <c:pt idx="7">
                  <c:v>6.6000000000000003E-2</c:v>
                </c:pt>
                <c:pt idx="8">
                  <c:v>6.3E-2</c:v>
                </c:pt>
                <c:pt idx="9">
                  <c:v>7.5999999999999998E-2</c:v>
                </c:pt>
                <c:pt idx="10">
                  <c:v>6.4000000000000029E-2</c:v>
                </c:pt>
                <c:pt idx="11">
                  <c:v>5.7900000000000014E-2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White</c:v>
                </c:pt>
              </c:strCache>
            </c:strRef>
          </c:tx>
          <c:cat>
            <c:numRef>
              <c:f>Sheet1!$B$1:$M$1</c:f>
              <c:numCache>
                <c:formatCode>mmm\-yy</c:formatCode>
                <c:ptCount val="12"/>
                <c:pt idx="0">
                  <c:v>38322</c:v>
                </c:pt>
                <c:pt idx="1">
                  <c:v>38504</c:v>
                </c:pt>
                <c:pt idx="2">
                  <c:v>38687</c:v>
                </c:pt>
                <c:pt idx="3">
                  <c:v>38869</c:v>
                </c:pt>
                <c:pt idx="4">
                  <c:v>39052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</c:numCache>
            </c:numRef>
          </c:cat>
          <c:val>
            <c:numRef>
              <c:f>Sheet1!$B$5:$M$5</c:f>
              <c:numCache>
                <c:formatCode>0.00%</c:formatCode>
                <c:ptCount val="12"/>
                <c:pt idx="0">
                  <c:v>0.62700000000000022</c:v>
                </c:pt>
                <c:pt idx="1">
                  <c:v>0.58599999999999997</c:v>
                </c:pt>
                <c:pt idx="2">
                  <c:v>0.59499999999999997</c:v>
                </c:pt>
                <c:pt idx="3">
                  <c:v>0.6000000000000002</c:v>
                </c:pt>
                <c:pt idx="4" formatCode="0%">
                  <c:v>0.56999999999999995</c:v>
                </c:pt>
                <c:pt idx="5">
                  <c:v>0.56399999999999995</c:v>
                </c:pt>
                <c:pt idx="6">
                  <c:v>0.56100000000000005</c:v>
                </c:pt>
                <c:pt idx="7">
                  <c:v>0.57399999999999995</c:v>
                </c:pt>
                <c:pt idx="8">
                  <c:v>0.56499999999999995</c:v>
                </c:pt>
                <c:pt idx="9">
                  <c:v>0.54500000000000004</c:v>
                </c:pt>
                <c:pt idx="10">
                  <c:v>0.56799999999999995</c:v>
                </c:pt>
                <c:pt idx="11">
                  <c:v>0.58839999999999981</c:v>
                </c:pt>
              </c:numCache>
            </c:numRef>
          </c:val>
        </c:ser>
        <c:overlap val="100"/>
        <c:axId val="141657984"/>
        <c:axId val="141660928"/>
      </c:barChart>
      <c:catAx>
        <c:axId val="141657984"/>
        <c:scaling>
          <c:orientation val="minMax"/>
        </c:scaling>
        <c:axPos val="l"/>
        <c:numFmt formatCode="mmm\-yy" sourceLinked="1"/>
        <c:tickLblPos val="low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141660928"/>
        <c:crosses val="autoZero"/>
        <c:lblAlgn val="ctr"/>
        <c:lblOffset val="100"/>
        <c:tickLblSkip val="1"/>
        <c:tickMarkSkip val="1"/>
      </c:catAx>
      <c:valAx>
        <c:axId val="141660928"/>
        <c:scaling>
          <c:orientation val="minMax"/>
        </c:scaling>
        <c:axPos val="b"/>
        <c:majorGridlines/>
        <c:numFmt formatCode="0%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1657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574974146845931"/>
          <c:y val="0"/>
          <c:w val="0.43433298862461522"/>
          <c:h val="6.666666666666668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DEC07</c:v>
                </c:pt>
                <c:pt idx="1">
                  <c:v>DEC08</c:v>
                </c:pt>
                <c:pt idx="2">
                  <c:v>DEC09</c:v>
                </c:pt>
                <c:pt idx="3">
                  <c:v>DEC10</c:v>
                </c:pt>
                <c:pt idx="4">
                  <c:v>JUN11</c:v>
                </c:pt>
                <c:pt idx="5">
                  <c:v>DEC11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 formatCode="0.00%">
                  <c:v>4.3000000000000003E-2</c:v>
                </c:pt>
                <c:pt idx="1">
                  <c:v>6.4000000000000029E-2</c:v>
                </c:pt>
                <c:pt idx="2" formatCode="0.00%">
                  <c:v>7.0999999999999994E-2</c:v>
                </c:pt>
                <c:pt idx="3" formatCode="0.00%">
                  <c:v>7.3000000000000009E-2</c:v>
                </c:pt>
                <c:pt idx="4" formatCode="0.00%">
                  <c:v>9.1000000000000025E-2</c:v>
                </c:pt>
                <c:pt idx="5" formatCode="0.00%">
                  <c:v>8.9000000000000051E-2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women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DEC07</c:v>
                </c:pt>
                <c:pt idx="1">
                  <c:v>DEC08</c:v>
                </c:pt>
                <c:pt idx="2">
                  <c:v>DEC09</c:v>
                </c:pt>
                <c:pt idx="3">
                  <c:v>DEC10</c:v>
                </c:pt>
                <c:pt idx="4">
                  <c:v>JUN11</c:v>
                </c:pt>
                <c:pt idx="5">
                  <c:v>DEC11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2.8000000000000001E-2</c:v>
                </c:pt>
                <c:pt idx="1">
                  <c:v>3.500000000000001E-2</c:v>
                </c:pt>
                <c:pt idx="2">
                  <c:v>4.9000000000000016E-2</c:v>
                </c:pt>
                <c:pt idx="3">
                  <c:v>3.6999999999999998E-2</c:v>
                </c:pt>
                <c:pt idx="4">
                  <c:v>4.3999999999999997E-2</c:v>
                </c:pt>
                <c:pt idx="5">
                  <c:v>4.3000000000000003E-2</c:v>
                </c:pt>
              </c:numCache>
            </c:numRef>
          </c:val>
        </c:ser>
        <c:axId val="141683712"/>
        <c:axId val="141824768"/>
      </c:barChart>
      <c:catAx>
        <c:axId val="141683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1824768"/>
        <c:crosses val="autoZero"/>
        <c:auto val="1"/>
        <c:lblAlgn val="ctr"/>
        <c:lblOffset val="100"/>
      </c:catAx>
      <c:valAx>
        <c:axId val="14182476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.0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1683712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cat>
            <c:numRef>
              <c:f>Sheet1!$A$2:$A$31</c:f>
              <c:numCache>
                <c:formatCode>[$-409]mmm\-yy;@</c:formatCode>
                <c:ptCount val="30"/>
                <c:pt idx="0">
                  <c:v>35582</c:v>
                </c:pt>
                <c:pt idx="1">
                  <c:v>35765</c:v>
                </c:pt>
                <c:pt idx="2">
                  <c:v>35947</c:v>
                </c:pt>
                <c:pt idx="3">
                  <c:v>36130</c:v>
                </c:pt>
                <c:pt idx="4">
                  <c:v>36312</c:v>
                </c:pt>
                <c:pt idx="5">
                  <c:v>36495</c:v>
                </c:pt>
                <c:pt idx="6">
                  <c:v>36678</c:v>
                </c:pt>
                <c:pt idx="7">
                  <c:v>36861</c:v>
                </c:pt>
                <c:pt idx="8">
                  <c:v>37043</c:v>
                </c:pt>
                <c:pt idx="9">
                  <c:v>37226</c:v>
                </c:pt>
                <c:pt idx="10">
                  <c:v>37409</c:v>
                </c:pt>
                <c:pt idx="11">
                  <c:v>37592</c:v>
                </c:pt>
                <c:pt idx="12">
                  <c:v>37775</c:v>
                </c:pt>
                <c:pt idx="13">
                  <c:v>37958</c:v>
                </c:pt>
                <c:pt idx="14">
                  <c:v>38142</c:v>
                </c:pt>
                <c:pt idx="15">
                  <c:v>38325</c:v>
                </c:pt>
                <c:pt idx="16">
                  <c:v>38508</c:v>
                </c:pt>
                <c:pt idx="17">
                  <c:v>38691</c:v>
                </c:pt>
                <c:pt idx="18">
                  <c:v>38874</c:v>
                </c:pt>
                <c:pt idx="19">
                  <c:v>39057</c:v>
                </c:pt>
                <c:pt idx="20">
                  <c:v>39240</c:v>
                </c:pt>
                <c:pt idx="21">
                  <c:v>39423</c:v>
                </c:pt>
                <c:pt idx="22">
                  <c:v>39607</c:v>
                </c:pt>
                <c:pt idx="23">
                  <c:v>39790</c:v>
                </c:pt>
                <c:pt idx="24">
                  <c:v>39973</c:v>
                </c:pt>
                <c:pt idx="25">
                  <c:v>40156</c:v>
                </c:pt>
                <c:pt idx="26">
                  <c:v>40339</c:v>
                </c:pt>
                <c:pt idx="27">
                  <c:v>40513</c:v>
                </c:pt>
                <c:pt idx="28">
                  <c:v>40705</c:v>
                </c:pt>
                <c:pt idx="29">
                  <c:v>40878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0.13</c:v>
                </c:pt>
                <c:pt idx="1">
                  <c:v>0.12</c:v>
                </c:pt>
                <c:pt idx="2">
                  <c:v>0.08</c:v>
                </c:pt>
                <c:pt idx="3">
                  <c:v>-0.2</c:v>
                </c:pt>
                <c:pt idx="4">
                  <c:v>-0.18</c:v>
                </c:pt>
                <c:pt idx="5">
                  <c:v>-0.11</c:v>
                </c:pt>
                <c:pt idx="6">
                  <c:v>-0.08</c:v>
                </c:pt>
                <c:pt idx="7">
                  <c:v>0.06</c:v>
                </c:pt>
                <c:pt idx="8">
                  <c:v>0.14000000000000001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-0.08</c:v>
                </c:pt>
                <c:pt idx="13">
                  <c:v>-0.08</c:v>
                </c:pt>
                <c:pt idx="14">
                  <c:v>0.02</c:v>
                </c:pt>
                <c:pt idx="15">
                  <c:v>0.08</c:v>
                </c:pt>
                <c:pt idx="16">
                  <c:v>0.08</c:v>
                </c:pt>
                <c:pt idx="17">
                  <c:v>0.17</c:v>
                </c:pt>
                <c:pt idx="18">
                  <c:v>0.51</c:v>
                </c:pt>
                <c:pt idx="19">
                  <c:v>0.38</c:v>
                </c:pt>
                <c:pt idx="20">
                  <c:v>0.14000000000000001</c:v>
                </c:pt>
                <c:pt idx="21">
                  <c:v>0.2</c:v>
                </c:pt>
                <c:pt idx="22">
                  <c:v>0.4</c:v>
                </c:pt>
                <c:pt idx="23">
                  <c:v>0.43</c:v>
                </c:pt>
                <c:pt idx="24" formatCode="0.00%">
                  <c:v>2.1000000000000001E-2</c:v>
                </c:pt>
                <c:pt idx="25" formatCode="0.00%">
                  <c:v>-0.16900000000000001</c:v>
                </c:pt>
                <c:pt idx="26" formatCode="0.00%">
                  <c:v>-9.8000000000000004E-2</c:v>
                </c:pt>
                <c:pt idx="27" formatCode="0.00%">
                  <c:v>5.0000000000000001E-3</c:v>
                </c:pt>
                <c:pt idx="28" formatCode="0.00%">
                  <c:v>9.5000000000000001E-2</c:v>
                </c:pt>
                <c:pt idx="29" formatCode="0.00%">
                  <c:v>9.5000000000000001E-2</c:v>
                </c:pt>
              </c:numCache>
            </c:numRef>
          </c:val>
        </c:ser>
        <c:axId val="102896000"/>
        <c:axId val="102897536"/>
      </c:barChart>
      <c:catAx>
        <c:axId val="102896000"/>
        <c:scaling>
          <c:orientation val="minMax"/>
        </c:scaling>
        <c:axPos val="b"/>
        <c:numFmt formatCode="[$-409]mmm\-yy;@" sourceLinked="1"/>
        <c:tickLblPos val="low"/>
        <c:crossAx val="102897536"/>
        <c:crosses val="autoZero"/>
        <c:lblAlgn val="ctr"/>
        <c:lblOffset val="100"/>
        <c:tickLblSkip val="2"/>
      </c:catAx>
      <c:valAx>
        <c:axId val="1028975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%" sourceLinked="1"/>
        <c:tickLblPos val="nextTo"/>
        <c:crossAx val="10289600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>
        <c:manualLayout>
          <c:layoutTarget val="inner"/>
          <c:xMode val="edge"/>
          <c:yMode val="edge"/>
          <c:x val="8.6206896551724227E-2"/>
          <c:y val="5.0480769230769232E-2"/>
          <c:w val="0.82891246684350162"/>
          <c:h val="0.80048076923076628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% Change (Survey to Survey)</c:v>
                </c:pt>
              </c:strCache>
            </c:strRef>
          </c:tx>
          <c:cat>
            <c:numRef>
              <c:f>Sheet1!$A$2:$A$33</c:f>
              <c:numCache>
                <c:formatCode>mmm\-yy</c:formatCode>
                <c:ptCount val="32"/>
                <c:pt idx="0">
                  <c:v>34851</c:v>
                </c:pt>
                <c:pt idx="1">
                  <c:v>35217</c:v>
                </c:pt>
                <c:pt idx="2">
                  <c:v>35582</c:v>
                </c:pt>
                <c:pt idx="3">
                  <c:v>35765</c:v>
                </c:pt>
                <c:pt idx="4">
                  <c:v>35947</c:v>
                </c:pt>
                <c:pt idx="5">
                  <c:v>36130</c:v>
                </c:pt>
                <c:pt idx="6">
                  <c:v>36312</c:v>
                </c:pt>
                <c:pt idx="7">
                  <c:v>36495</c:v>
                </c:pt>
                <c:pt idx="8">
                  <c:v>36678</c:v>
                </c:pt>
                <c:pt idx="9">
                  <c:v>36861</c:v>
                </c:pt>
                <c:pt idx="10">
                  <c:v>37043</c:v>
                </c:pt>
                <c:pt idx="11">
                  <c:v>37226</c:v>
                </c:pt>
                <c:pt idx="12">
                  <c:v>37408</c:v>
                </c:pt>
                <c:pt idx="13">
                  <c:v>37592</c:v>
                </c:pt>
                <c:pt idx="14">
                  <c:v>37775</c:v>
                </c:pt>
                <c:pt idx="15">
                  <c:v>37957</c:v>
                </c:pt>
                <c:pt idx="16">
                  <c:v>38139</c:v>
                </c:pt>
                <c:pt idx="17">
                  <c:v>38323</c:v>
                </c:pt>
                <c:pt idx="18">
                  <c:v>38504</c:v>
                </c:pt>
                <c:pt idx="19">
                  <c:v>38687</c:v>
                </c:pt>
                <c:pt idx="20">
                  <c:v>38869</c:v>
                </c:pt>
                <c:pt idx="21">
                  <c:v>39052</c:v>
                </c:pt>
                <c:pt idx="22">
                  <c:v>39234</c:v>
                </c:pt>
                <c:pt idx="23">
                  <c:v>39417</c:v>
                </c:pt>
                <c:pt idx="24">
                  <c:v>39600</c:v>
                </c:pt>
                <c:pt idx="25">
                  <c:v>39783</c:v>
                </c:pt>
                <c:pt idx="26">
                  <c:v>39965</c:v>
                </c:pt>
                <c:pt idx="27">
                  <c:v>40148</c:v>
                </c:pt>
                <c:pt idx="28">
                  <c:v>40330</c:v>
                </c:pt>
                <c:pt idx="29">
                  <c:v>40513</c:v>
                </c:pt>
                <c:pt idx="30">
                  <c:v>40695</c:v>
                </c:pt>
                <c:pt idx="31">
                  <c:v>40878</c:v>
                </c:pt>
              </c:numCache>
            </c:numRef>
          </c:cat>
          <c:val>
            <c:numRef>
              <c:f>Sheet1!$B$2:$B$33</c:f>
              <c:numCache>
                <c:formatCode>0.00%</c:formatCode>
                <c:ptCount val="32"/>
                <c:pt idx="1">
                  <c:v>0.1905</c:v>
                </c:pt>
                <c:pt idx="2">
                  <c:v>0.26670000000000005</c:v>
                </c:pt>
                <c:pt idx="3">
                  <c:v>-3.1600000000000017E-2</c:v>
                </c:pt>
                <c:pt idx="4">
                  <c:v>-7.6100000000000001E-2</c:v>
                </c:pt>
                <c:pt idx="5">
                  <c:v>-0.2</c:v>
                </c:pt>
                <c:pt idx="6">
                  <c:v>-0.52939999999999998</c:v>
                </c:pt>
                <c:pt idx="7">
                  <c:v>0.2031</c:v>
                </c:pt>
                <c:pt idx="8">
                  <c:v>0.14290000000000005</c:v>
                </c:pt>
                <c:pt idx="9">
                  <c:v>0.51049999999999973</c:v>
                </c:pt>
                <c:pt idx="10">
                  <c:v>8.2300000000000012E-2</c:v>
                </c:pt>
                <c:pt idx="11">
                  <c:v>0.18670000000000006</c:v>
                </c:pt>
                <c:pt idx="12">
                  <c:v>2.240000000000001E-2</c:v>
                </c:pt>
                <c:pt idx="13">
                  <c:v>0.1134</c:v>
                </c:pt>
                <c:pt idx="14">
                  <c:v>-0.1376</c:v>
                </c:pt>
                <c:pt idx="15">
                  <c:v>-0.23380000000000001</c:v>
                </c:pt>
                <c:pt idx="16">
                  <c:v>0.20319999999999999</c:v>
                </c:pt>
                <c:pt idx="17">
                  <c:v>0.11770000000000003</c:v>
                </c:pt>
                <c:pt idx="18">
                  <c:v>0.12170000000000003</c:v>
                </c:pt>
                <c:pt idx="19">
                  <c:v>2.4799999999999999E-2</c:v>
                </c:pt>
                <c:pt idx="20">
                  <c:v>5.0000000000000018E-3</c:v>
                </c:pt>
                <c:pt idx="21">
                  <c:v>-1.2999999999999998E-2</c:v>
                </c:pt>
                <c:pt idx="22">
                  <c:v>1.0200000000000001E-2</c:v>
                </c:pt>
                <c:pt idx="23">
                  <c:v>4.0000000000000018E-3</c:v>
                </c:pt>
                <c:pt idx="24">
                  <c:v>1.0000000000000005E-3</c:v>
                </c:pt>
                <c:pt idx="25">
                  <c:v>-1.0000000000000005E-3</c:v>
                </c:pt>
                <c:pt idx="26">
                  <c:v>-3.61E-2</c:v>
                </c:pt>
                <c:pt idx="27">
                  <c:v>-0.10600000000000002</c:v>
                </c:pt>
                <c:pt idx="28">
                  <c:v>1.2999999999999998E-2</c:v>
                </c:pt>
                <c:pt idx="29" formatCode="0.0%">
                  <c:v>-4.820936639118421E-3</c:v>
                </c:pt>
                <c:pt idx="30" formatCode="0.0%">
                  <c:v>-4.0369088811995427E-2</c:v>
                </c:pt>
                <c:pt idx="31" formatCode="0.0%">
                  <c:v>5.0480769230769162E-2</c:v>
                </c:pt>
              </c:numCache>
            </c:numRef>
          </c:val>
        </c:ser>
        <c:axId val="102931072"/>
        <c:axId val="102936960"/>
      </c:bar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Index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mmm\-yy</c:formatCode>
                <c:ptCount val="32"/>
                <c:pt idx="0">
                  <c:v>34851</c:v>
                </c:pt>
                <c:pt idx="1">
                  <c:v>35217</c:v>
                </c:pt>
                <c:pt idx="2">
                  <c:v>35582</c:v>
                </c:pt>
                <c:pt idx="3">
                  <c:v>35765</c:v>
                </c:pt>
                <c:pt idx="4">
                  <c:v>35947</c:v>
                </c:pt>
                <c:pt idx="5">
                  <c:v>36130</c:v>
                </c:pt>
                <c:pt idx="6">
                  <c:v>36312</c:v>
                </c:pt>
                <c:pt idx="7">
                  <c:v>36495</c:v>
                </c:pt>
                <c:pt idx="8">
                  <c:v>36678</c:v>
                </c:pt>
                <c:pt idx="9">
                  <c:v>36861</c:v>
                </c:pt>
                <c:pt idx="10">
                  <c:v>37043</c:v>
                </c:pt>
                <c:pt idx="11">
                  <c:v>37226</c:v>
                </c:pt>
                <c:pt idx="12">
                  <c:v>37408</c:v>
                </c:pt>
                <c:pt idx="13">
                  <c:v>37592</c:v>
                </c:pt>
                <c:pt idx="14">
                  <c:v>37775</c:v>
                </c:pt>
                <c:pt idx="15">
                  <c:v>37957</c:v>
                </c:pt>
                <c:pt idx="16">
                  <c:v>38139</c:v>
                </c:pt>
                <c:pt idx="17">
                  <c:v>38323</c:v>
                </c:pt>
                <c:pt idx="18">
                  <c:v>38504</c:v>
                </c:pt>
                <c:pt idx="19">
                  <c:v>38687</c:v>
                </c:pt>
                <c:pt idx="20">
                  <c:v>38869</c:v>
                </c:pt>
                <c:pt idx="21">
                  <c:v>39052</c:v>
                </c:pt>
                <c:pt idx="22">
                  <c:v>39234</c:v>
                </c:pt>
                <c:pt idx="23">
                  <c:v>39417</c:v>
                </c:pt>
                <c:pt idx="24">
                  <c:v>39600</c:v>
                </c:pt>
                <c:pt idx="25">
                  <c:v>39783</c:v>
                </c:pt>
                <c:pt idx="26">
                  <c:v>39965</c:v>
                </c:pt>
                <c:pt idx="27">
                  <c:v>40148</c:v>
                </c:pt>
                <c:pt idx="28">
                  <c:v>40330</c:v>
                </c:pt>
                <c:pt idx="29">
                  <c:v>40513</c:v>
                </c:pt>
                <c:pt idx="30">
                  <c:v>40695</c:v>
                </c:pt>
                <c:pt idx="31">
                  <c:v>40878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63</c:v>
                </c:pt>
                <c:pt idx="1">
                  <c:v>75</c:v>
                </c:pt>
                <c:pt idx="2">
                  <c:v>95</c:v>
                </c:pt>
                <c:pt idx="3">
                  <c:v>92</c:v>
                </c:pt>
                <c:pt idx="4">
                  <c:v>85</c:v>
                </c:pt>
                <c:pt idx="5">
                  <c:v>68</c:v>
                </c:pt>
                <c:pt idx="6">
                  <c:v>32</c:v>
                </c:pt>
                <c:pt idx="7">
                  <c:v>39</c:v>
                </c:pt>
                <c:pt idx="8">
                  <c:v>44</c:v>
                </c:pt>
                <c:pt idx="9">
                  <c:v>66</c:v>
                </c:pt>
                <c:pt idx="10">
                  <c:v>71.900000000000006</c:v>
                </c:pt>
                <c:pt idx="11">
                  <c:v>85.4</c:v>
                </c:pt>
                <c:pt idx="12">
                  <c:v>87.3</c:v>
                </c:pt>
                <c:pt idx="13">
                  <c:v>97.2</c:v>
                </c:pt>
                <c:pt idx="14">
                  <c:v>83.8</c:v>
                </c:pt>
                <c:pt idx="15">
                  <c:v>64.2</c:v>
                </c:pt>
                <c:pt idx="16">
                  <c:v>77.260000000000005</c:v>
                </c:pt>
                <c:pt idx="17">
                  <c:v>86.3</c:v>
                </c:pt>
                <c:pt idx="18">
                  <c:v>96.8</c:v>
                </c:pt>
                <c:pt idx="19">
                  <c:v>99.2</c:v>
                </c:pt>
                <c:pt idx="20">
                  <c:v>99.7</c:v>
                </c:pt>
                <c:pt idx="21">
                  <c:v>98.4</c:v>
                </c:pt>
                <c:pt idx="22">
                  <c:v>99.4</c:v>
                </c:pt>
                <c:pt idx="23">
                  <c:v>99.8</c:v>
                </c:pt>
                <c:pt idx="24">
                  <c:v>99.9</c:v>
                </c:pt>
                <c:pt idx="25">
                  <c:v>99.8</c:v>
                </c:pt>
                <c:pt idx="26">
                  <c:v>96.2</c:v>
                </c:pt>
                <c:pt idx="27">
                  <c:v>86</c:v>
                </c:pt>
                <c:pt idx="28">
                  <c:v>87.1</c:v>
                </c:pt>
                <c:pt idx="29" formatCode="0.0">
                  <c:v>86.7</c:v>
                </c:pt>
                <c:pt idx="30" formatCode="0.0">
                  <c:v>83.2</c:v>
                </c:pt>
                <c:pt idx="31" formatCode="0.0">
                  <c:v>87.4</c:v>
                </c:pt>
              </c:numCache>
            </c:numRef>
          </c:val>
        </c:ser>
        <c:marker val="1"/>
        <c:axId val="102938880"/>
        <c:axId val="102948864"/>
      </c:lineChart>
      <c:catAx>
        <c:axId val="102931072"/>
        <c:scaling>
          <c:orientation val="minMax"/>
        </c:scaling>
        <c:axPos val="b"/>
        <c:numFmt formatCode="mmm\-yy" sourceLinked="1"/>
        <c:majorTickMark val="cross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02936960"/>
        <c:crosses val="autoZero"/>
        <c:lblAlgn val="ctr"/>
        <c:lblOffset val="100"/>
        <c:tickLblSkip val="2"/>
        <c:tickMarkSkip val="1"/>
      </c:catAx>
      <c:valAx>
        <c:axId val="1029369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%  Change from previous survey</a:t>
                </a:r>
              </a:p>
            </c:rich>
          </c:tx>
          <c:layout>
            <c:manualLayout>
              <c:xMode val="edge"/>
              <c:yMode val="edge"/>
              <c:x val="0"/>
              <c:y val="0.18750000000000044"/>
            </c:manualLayout>
          </c:layout>
        </c:title>
        <c:numFmt formatCode="0%" sourceLinked="0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2931072"/>
        <c:crosses val="autoZero"/>
        <c:crossBetween val="between"/>
      </c:valAx>
      <c:catAx>
        <c:axId val="102938880"/>
        <c:scaling>
          <c:orientation val="minMax"/>
        </c:scaling>
        <c:delete val="1"/>
        <c:axPos val="b"/>
        <c:numFmt formatCode="mmm\-yy" sourceLinked="1"/>
        <c:tickLblPos val="none"/>
        <c:crossAx val="102948864"/>
        <c:crosses val="autoZero"/>
        <c:lblAlgn val="ctr"/>
        <c:lblOffset val="100"/>
      </c:catAx>
      <c:valAx>
        <c:axId val="102948864"/>
        <c:scaling>
          <c:orientation val="minMax"/>
          <c:max val="110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% Respondents satisfied</a:t>
                </a:r>
              </a:p>
            </c:rich>
          </c:tx>
          <c:layout>
            <c:manualLayout>
              <c:xMode val="edge"/>
              <c:yMode val="edge"/>
              <c:x val="0.95755968169761252"/>
              <c:y val="0.24759615384615474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293888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716180371352784"/>
          <c:y val="0.6610576923076954"/>
          <c:w val="0.44926952048950525"/>
          <c:h val="6.9308773545871477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3"/>
  <c:chart>
    <c:autoTitleDeleted val="1"/>
    <c:plotArea>
      <c:layout>
        <c:manualLayout>
          <c:layoutTarget val="inner"/>
          <c:xMode val="edge"/>
          <c:yMode val="edge"/>
          <c:x val="7.3458518855589294E-2"/>
          <c:y val="3.860682272246499E-2"/>
          <c:w val="0.81798245614035092"/>
          <c:h val="0.75406504065040902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Confidence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35217</c:v>
                </c:pt>
                <c:pt idx="1">
                  <c:v>35582</c:v>
                </c:pt>
                <c:pt idx="2">
                  <c:v>35796</c:v>
                </c:pt>
                <c:pt idx="3">
                  <c:v>35947</c:v>
                </c:pt>
                <c:pt idx="4">
                  <c:v>36161</c:v>
                </c:pt>
                <c:pt idx="5">
                  <c:v>36312</c:v>
                </c:pt>
                <c:pt idx="6">
                  <c:v>36526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38141</c:v>
                </c:pt>
                <c:pt idx="16">
                  <c:v>38322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  <c:pt idx="30">
                  <c:v>40878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75</c:v>
                </c:pt>
                <c:pt idx="1">
                  <c:v>95</c:v>
                </c:pt>
                <c:pt idx="2">
                  <c:v>92</c:v>
                </c:pt>
                <c:pt idx="3">
                  <c:v>85</c:v>
                </c:pt>
                <c:pt idx="4">
                  <c:v>68</c:v>
                </c:pt>
                <c:pt idx="5">
                  <c:v>32</c:v>
                </c:pt>
                <c:pt idx="6">
                  <c:v>38.5</c:v>
                </c:pt>
                <c:pt idx="7">
                  <c:v>44</c:v>
                </c:pt>
                <c:pt idx="8">
                  <c:v>66.5</c:v>
                </c:pt>
                <c:pt idx="9">
                  <c:v>71.900000000000006</c:v>
                </c:pt>
                <c:pt idx="10">
                  <c:v>85.4</c:v>
                </c:pt>
                <c:pt idx="11">
                  <c:v>87.3</c:v>
                </c:pt>
                <c:pt idx="12">
                  <c:v>97.2</c:v>
                </c:pt>
                <c:pt idx="13">
                  <c:v>83.8</c:v>
                </c:pt>
                <c:pt idx="14">
                  <c:v>64.2</c:v>
                </c:pt>
                <c:pt idx="15">
                  <c:v>77.2</c:v>
                </c:pt>
                <c:pt idx="16">
                  <c:v>86.3</c:v>
                </c:pt>
                <c:pt idx="17">
                  <c:v>96.8</c:v>
                </c:pt>
                <c:pt idx="18">
                  <c:v>99.2</c:v>
                </c:pt>
                <c:pt idx="19">
                  <c:v>99.7</c:v>
                </c:pt>
                <c:pt idx="20">
                  <c:v>98.4</c:v>
                </c:pt>
                <c:pt idx="21">
                  <c:v>99.4</c:v>
                </c:pt>
                <c:pt idx="22">
                  <c:v>99.8</c:v>
                </c:pt>
                <c:pt idx="23">
                  <c:v>99.9</c:v>
                </c:pt>
                <c:pt idx="24">
                  <c:v>99.8</c:v>
                </c:pt>
                <c:pt idx="25">
                  <c:v>96.2</c:v>
                </c:pt>
                <c:pt idx="26">
                  <c:v>86</c:v>
                </c:pt>
                <c:pt idx="27" formatCode="0.0">
                  <c:v>87.11999999999999</c:v>
                </c:pt>
                <c:pt idx="28" formatCode="0.0">
                  <c:v>86.7</c:v>
                </c:pt>
                <c:pt idx="29" formatCode="0.0">
                  <c:v>83.2</c:v>
                </c:pt>
                <c:pt idx="30" formatCode="0.0">
                  <c:v>87.4</c:v>
                </c:pt>
              </c:numCache>
            </c:numRef>
          </c:val>
          <c:smooth val="1"/>
        </c:ser>
        <c:marker val="1"/>
        <c:axId val="104596992"/>
        <c:axId val="104598528"/>
      </c:line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Fee income Constant prices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35217</c:v>
                </c:pt>
                <c:pt idx="1">
                  <c:v>35582</c:v>
                </c:pt>
                <c:pt idx="2">
                  <c:v>35796</c:v>
                </c:pt>
                <c:pt idx="3">
                  <c:v>35947</c:v>
                </c:pt>
                <c:pt idx="4">
                  <c:v>36161</c:v>
                </c:pt>
                <c:pt idx="5">
                  <c:v>36312</c:v>
                </c:pt>
                <c:pt idx="6">
                  <c:v>36526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38141</c:v>
                </c:pt>
                <c:pt idx="16">
                  <c:v>38322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  <c:pt idx="30">
                  <c:v>40878</c:v>
                </c:pt>
              </c:numCache>
            </c:numRef>
          </c:cat>
          <c:val>
            <c:numRef>
              <c:f>Sheet1!$C$2:$C$32</c:f>
              <c:numCache>
                <c:formatCode>#,##0</c:formatCode>
                <c:ptCount val="31"/>
                <c:pt idx="0">
                  <c:v>3561</c:v>
                </c:pt>
                <c:pt idx="1">
                  <c:v>4012</c:v>
                </c:pt>
                <c:pt idx="2">
                  <c:v>4502</c:v>
                </c:pt>
                <c:pt idx="3">
                  <c:v>4323</c:v>
                </c:pt>
                <c:pt idx="4">
                  <c:v>3598</c:v>
                </c:pt>
                <c:pt idx="5">
                  <c:v>3558</c:v>
                </c:pt>
                <c:pt idx="6">
                  <c:v>3212</c:v>
                </c:pt>
                <c:pt idx="7">
                  <c:v>3259</c:v>
                </c:pt>
                <c:pt idx="8">
                  <c:v>3395</c:v>
                </c:pt>
                <c:pt idx="9">
                  <c:v>3719</c:v>
                </c:pt>
                <c:pt idx="10">
                  <c:v>3562</c:v>
                </c:pt>
                <c:pt idx="11">
                  <c:v>3922</c:v>
                </c:pt>
                <c:pt idx="12">
                  <c:v>3725</c:v>
                </c:pt>
                <c:pt idx="13">
                  <c:v>3593</c:v>
                </c:pt>
                <c:pt idx="14">
                  <c:v>3426</c:v>
                </c:pt>
                <c:pt idx="15">
                  <c:v>3666</c:v>
                </c:pt>
                <c:pt idx="16">
                  <c:v>3692</c:v>
                </c:pt>
                <c:pt idx="17">
                  <c:v>3957</c:v>
                </c:pt>
                <c:pt idx="18">
                  <c:v>4330</c:v>
                </c:pt>
                <c:pt idx="19">
                  <c:v>5954</c:v>
                </c:pt>
                <c:pt idx="20">
                  <c:v>5983</c:v>
                </c:pt>
                <c:pt idx="21">
                  <c:v>6771</c:v>
                </c:pt>
                <c:pt idx="22">
                  <c:v>7183</c:v>
                </c:pt>
                <c:pt idx="23" formatCode="General">
                  <c:v>9499</c:v>
                </c:pt>
                <c:pt idx="24">
                  <c:v>10406.880025989891</c:v>
                </c:pt>
                <c:pt idx="25">
                  <c:v>9700.22869900773</c:v>
                </c:pt>
                <c:pt idx="26">
                  <c:v>8653.12385469119</c:v>
                </c:pt>
                <c:pt idx="27">
                  <c:v>8745.5441405263045</c:v>
                </c:pt>
                <c:pt idx="28">
                  <c:v>8699.4052696922809</c:v>
                </c:pt>
                <c:pt idx="29">
                  <c:v>9576.4593211140837</c:v>
                </c:pt>
                <c:pt idx="30">
                  <c:v>9527</c:v>
                </c:pt>
              </c:numCache>
            </c:numRef>
          </c:val>
        </c:ser>
        <c:marker val="1"/>
        <c:axId val="104600704"/>
        <c:axId val="104602240"/>
      </c:lineChart>
      <c:dateAx>
        <c:axId val="104596992"/>
        <c:scaling>
          <c:orientation val="minMax"/>
        </c:scaling>
        <c:axPos val="b"/>
        <c:numFmt formatCode="mmm\-yy" sourceLinked="1"/>
        <c:majorTickMark val="cross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04598528"/>
        <c:crosses val="autoZero"/>
        <c:auto val="1"/>
        <c:lblOffset val="100"/>
      </c:dateAx>
      <c:valAx>
        <c:axId val="104598528"/>
        <c:scaling>
          <c:orientation val="minMax"/>
          <c:max val="110"/>
          <c:min val="2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CONFIDENCE INDEX</a:t>
                </a:r>
              </a:p>
            </c:rich>
          </c:tx>
          <c:layout>
            <c:manualLayout>
              <c:xMode val="edge"/>
              <c:yMode val="edge"/>
              <c:x val="1.2061403508771926E-2"/>
              <c:y val="0.27032520325203385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4596992"/>
        <c:crosses val="autoZero"/>
        <c:crossBetween val="midCat"/>
        <c:majorUnit val="10"/>
        <c:minorUnit val="10"/>
      </c:valAx>
      <c:catAx>
        <c:axId val="104600704"/>
        <c:scaling>
          <c:orientation val="minMax"/>
        </c:scaling>
        <c:delete val="1"/>
        <c:axPos val="b"/>
        <c:numFmt formatCode="mmm\-yy" sourceLinked="1"/>
        <c:tickLblPos val="none"/>
        <c:crossAx val="104602240"/>
        <c:crossesAt val="3000"/>
        <c:lblAlgn val="ctr"/>
        <c:lblOffset val="100"/>
      </c:catAx>
      <c:valAx>
        <c:axId val="104602240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Fee income (constant prices)</a:t>
                </a:r>
              </a:p>
            </c:rich>
          </c:tx>
          <c:layout>
            <c:manualLayout>
              <c:xMode val="edge"/>
              <c:yMode val="edge"/>
              <c:x val="0.96271929824561464"/>
              <c:y val="0.24593495934959403"/>
            </c:manualLayout>
          </c:layout>
        </c:title>
        <c:numFmt formatCode="#,##0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460070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0372807017543968"/>
          <c:y val="0.94715447154471744"/>
          <c:w val="0.37171052631578982"/>
          <c:h val="4.878048780487839E-2"/>
        </c:manualLayout>
      </c:layout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8.4662576687116561E-2"/>
          <c:y val="5.0108932461873638E-2"/>
          <c:w val="0.81963190184049084"/>
          <c:h val="0.77777777777778001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Confidence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35217</c:v>
                </c:pt>
                <c:pt idx="1">
                  <c:v>35582</c:v>
                </c:pt>
                <c:pt idx="2">
                  <c:v>35796</c:v>
                </c:pt>
                <c:pt idx="3">
                  <c:v>35947</c:v>
                </c:pt>
                <c:pt idx="4">
                  <c:v>36161</c:v>
                </c:pt>
                <c:pt idx="5">
                  <c:v>36312</c:v>
                </c:pt>
                <c:pt idx="6">
                  <c:v>36526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38141</c:v>
                </c:pt>
                <c:pt idx="16">
                  <c:v>38322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  <c:pt idx="30">
                  <c:v>40878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75</c:v>
                </c:pt>
                <c:pt idx="1">
                  <c:v>95</c:v>
                </c:pt>
                <c:pt idx="2">
                  <c:v>92</c:v>
                </c:pt>
                <c:pt idx="3">
                  <c:v>85</c:v>
                </c:pt>
                <c:pt idx="4">
                  <c:v>68</c:v>
                </c:pt>
                <c:pt idx="5">
                  <c:v>32</c:v>
                </c:pt>
                <c:pt idx="6">
                  <c:v>38.5</c:v>
                </c:pt>
                <c:pt idx="7">
                  <c:v>44</c:v>
                </c:pt>
                <c:pt idx="8">
                  <c:v>66.5</c:v>
                </c:pt>
                <c:pt idx="9">
                  <c:v>71.900000000000006</c:v>
                </c:pt>
                <c:pt idx="10">
                  <c:v>85.4</c:v>
                </c:pt>
                <c:pt idx="11">
                  <c:v>87.3</c:v>
                </c:pt>
                <c:pt idx="12">
                  <c:v>97.2</c:v>
                </c:pt>
                <c:pt idx="13">
                  <c:v>83.8</c:v>
                </c:pt>
                <c:pt idx="14">
                  <c:v>64.2</c:v>
                </c:pt>
                <c:pt idx="15">
                  <c:v>77.2</c:v>
                </c:pt>
                <c:pt idx="16">
                  <c:v>86.3</c:v>
                </c:pt>
                <c:pt idx="17">
                  <c:v>96.8</c:v>
                </c:pt>
                <c:pt idx="18">
                  <c:v>99.2</c:v>
                </c:pt>
                <c:pt idx="19">
                  <c:v>99.7</c:v>
                </c:pt>
                <c:pt idx="20">
                  <c:v>98.4</c:v>
                </c:pt>
                <c:pt idx="21">
                  <c:v>99.4</c:v>
                </c:pt>
                <c:pt idx="22">
                  <c:v>99.8</c:v>
                </c:pt>
                <c:pt idx="23">
                  <c:v>99.9</c:v>
                </c:pt>
                <c:pt idx="24">
                  <c:v>99.8</c:v>
                </c:pt>
                <c:pt idx="25">
                  <c:v>96.2</c:v>
                </c:pt>
                <c:pt idx="26">
                  <c:v>86</c:v>
                </c:pt>
                <c:pt idx="27" formatCode="0.0">
                  <c:v>87.11999999999999</c:v>
                </c:pt>
                <c:pt idx="28" formatCode="0.0">
                  <c:v>86.7</c:v>
                </c:pt>
                <c:pt idx="29" formatCode="0.0">
                  <c:v>83.2</c:v>
                </c:pt>
                <c:pt idx="30" formatCode="0.0">
                  <c:v>87.4</c:v>
                </c:pt>
              </c:numCache>
            </c:numRef>
          </c:val>
          <c:smooth val="1"/>
        </c:ser>
        <c:marker val="1"/>
        <c:axId val="104649472"/>
        <c:axId val="104651008"/>
      </c:line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Fee income Current prices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35217</c:v>
                </c:pt>
                <c:pt idx="1">
                  <c:v>35582</c:v>
                </c:pt>
                <c:pt idx="2">
                  <c:v>35796</c:v>
                </c:pt>
                <c:pt idx="3">
                  <c:v>35947</c:v>
                </c:pt>
                <c:pt idx="4">
                  <c:v>36161</c:v>
                </c:pt>
                <c:pt idx="5">
                  <c:v>36312</c:v>
                </c:pt>
                <c:pt idx="6">
                  <c:v>36526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38141</c:v>
                </c:pt>
                <c:pt idx="16">
                  <c:v>38322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  <c:pt idx="30">
                  <c:v>40878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2660</c:v>
                </c:pt>
                <c:pt idx="1">
                  <c:v>3266</c:v>
                </c:pt>
                <c:pt idx="2">
                  <c:v>3854</c:v>
                </c:pt>
                <c:pt idx="3">
                  <c:v>3791</c:v>
                </c:pt>
                <c:pt idx="4">
                  <c:v>3343</c:v>
                </c:pt>
                <c:pt idx="5">
                  <c:v>3366</c:v>
                </c:pt>
                <c:pt idx="6">
                  <c:v>3061</c:v>
                </c:pt>
                <c:pt idx="7">
                  <c:v>3200</c:v>
                </c:pt>
                <c:pt idx="8">
                  <c:v>3456</c:v>
                </c:pt>
                <c:pt idx="9">
                  <c:v>3905</c:v>
                </c:pt>
                <c:pt idx="10">
                  <c:v>3788</c:v>
                </c:pt>
                <c:pt idx="11">
                  <c:v>4394</c:v>
                </c:pt>
                <c:pt idx="12" formatCode="#,##0">
                  <c:v>4418</c:v>
                </c:pt>
                <c:pt idx="13" formatCode="#,##0">
                  <c:v>4396</c:v>
                </c:pt>
                <c:pt idx="14" formatCode="#,##0">
                  <c:v>4176</c:v>
                </c:pt>
                <c:pt idx="15" formatCode="#,##0">
                  <c:v>4511</c:v>
                </c:pt>
                <c:pt idx="16" formatCode="#,##0">
                  <c:v>4601</c:v>
                </c:pt>
                <c:pt idx="17" formatCode="#,##0">
                  <c:v>5015</c:v>
                </c:pt>
                <c:pt idx="18" formatCode="#,##0">
                  <c:v>5597</c:v>
                </c:pt>
                <c:pt idx="19" formatCode="#,##0">
                  <c:v>7835</c:v>
                </c:pt>
                <c:pt idx="20" formatCode="#,##0">
                  <c:v>8149</c:v>
                </c:pt>
                <c:pt idx="21" formatCode="#,##0">
                  <c:v>9493</c:v>
                </c:pt>
                <c:pt idx="22">
                  <c:v>10537</c:v>
                </c:pt>
                <c:pt idx="23" formatCode="#,##0">
                  <c:v>14752</c:v>
                </c:pt>
                <c:pt idx="24" formatCode="#,##0">
                  <c:v>16965</c:v>
                </c:pt>
                <c:pt idx="25" formatCode="#,##0">
                  <c:v>16965</c:v>
                </c:pt>
                <c:pt idx="26" formatCode="#,##0">
                  <c:v>16286.4</c:v>
                </c:pt>
                <c:pt idx="27" formatCode="0">
                  <c:v>14983.487999999992</c:v>
                </c:pt>
                <c:pt idx="28" formatCode="0">
                  <c:v>15432.992639999995</c:v>
                </c:pt>
                <c:pt idx="29" formatCode="0">
                  <c:v>15587.322566399998</c:v>
                </c:pt>
                <c:pt idx="30" formatCode="#,##0">
                  <c:v>17613.67450003199</c:v>
                </c:pt>
              </c:numCache>
            </c:numRef>
          </c:val>
        </c:ser>
        <c:marker val="1"/>
        <c:axId val="104665472"/>
        <c:axId val="104667008"/>
      </c:lineChart>
      <c:catAx>
        <c:axId val="104649472"/>
        <c:scaling>
          <c:orientation val="minMax"/>
        </c:scaling>
        <c:axPos val="b"/>
        <c:numFmt formatCode="mmm\-yy" sourceLinked="1"/>
        <c:majorTickMark val="cross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4651008"/>
        <c:crosses val="autoZero"/>
        <c:lblAlgn val="ctr"/>
        <c:lblOffset val="100"/>
        <c:tickLblSkip val="1"/>
        <c:tickMarkSkip val="1"/>
      </c:catAx>
      <c:valAx>
        <c:axId val="104651008"/>
        <c:scaling>
          <c:orientation val="minMax"/>
          <c:max val="110"/>
          <c:min val="2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CONFIDENCE INDEX</a:t>
                </a:r>
              </a:p>
            </c:rich>
          </c:tx>
          <c:layout>
            <c:manualLayout>
              <c:xMode val="edge"/>
              <c:yMode val="edge"/>
              <c:x val="1.4723926380368103E-2"/>
              <c:y val="0.29629629629629628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4649472"/>
        <c:crosses val="autoZero"/>
        <c:crossBetween val="between"/>
        <c:majorUnit val="10"/>
        <c:minorUnit val="10"/>
      </c:valAx>
      <c:catAx>
        <c:axId val="104665472"/>
        <c:scaling>
          <c:orientation val="minMax"/>
        </c:scaling>
        <c:delete val="1"/>
        <c:axPos val="b"/>
        <c:numFmt formatCode="mmm\-yy" sourceLinked="1"/>
        <c:tickLblPos val="none"/>
        <c:crossAx val="104667008"/>
        <c:crossesAt val="3000"/>
        <c:lblAlgn val="ctr"/>
        <c:lblOffset val="100"/>
      </c:catAx>
      <c:valAx>
        <c:axId val="104667008"/>
        <c:scaling>
          <c:orientation val="minMax"/>
          <c:max val="20000"/>
          <c:min val="2000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Fee income, R mill, current prices</a:t>
                </a:r>
              </a:p>
            </c:rich>
          </c:tx>
          <c:layout>
            <c:manualLayout>
              <c:xMode val="edge"/>
              <c:yMode val="edge"/>
              <c:x val="0.96073619631901863"/>
              <c:y val="0.19825708061002237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4665472"/>
        <c:crosses val="max"/>
        <c:crossBetween val="between"/>
        <c:majorUnit val="1000"/>
        <c:minorUnit val="1000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LCI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numRef>
              <c:f>Sheet1!$A$2:$A$29</c:f>
              <c:numCache>
                <c:formatCode>mmm\-yy</c:formatCode>
                <c:ptCount val="28"/>
                <c:pt idx="0">
                  <c:v>35947</c:v>
                </c:pt>
                <c:pt idx="1">
                  <c:v>36161</c:v>
                </c:pt>
                <c:pt idx="2">
                  <c:v>36312</c:v>
                </c:pt>
                <c:pt idx="3">
                  <c:v>36526</c:v>
                </c:pt>
                <c:pt idx="4">
                  <c:v>36678</c:v>
                </c:pt>
                <c:pt idx="5">
                  <c:v>36861</c:v>
                </c:pt>
                <c:pt idx="6">
                  <c:v>37043</c:v>
                </c:pt>
                <c:pt idx="7">
                  <c:v>37226</c:v>
                </c:pt>
                <c:pt idx="8">
                  <c:v>37408</c:v>
                </c:pt>
                <c:pt idx="9">
                  <c:v>37592</c:v>
                </c:pt>
                <c:pt idx="10">
                  <c:v>37775</c:v>
                </c:pt>
                <c:pt idx="11">
                  <c:v>37956</c:v>
                </c:pt>
                <c:pt idx="12">
                  <c:v>38141</c:v>
                </c:pt>
                <c:pt idx="13">
                  <c:v>38322</c:v>
                </c:pt>
                <c:pt idx="14">
                  <c:v>38504</c:v>
                </c:pt>
                <c:pt idx="15">
                  <c:v>38687</c:v>
                </c:pt>
                <c:pt idx="16">
                  <c:v>38869</c:v>
                </c:pt>
                <c:pt idx="17">
                  <c:v>39052</c:v>
                </c:pt>
                <c:pt idx="18">
                  <c:v>39234</c:v>
                </c:pt>
                <c:pt idx="19">
                  <c:v>39417</c:v>
                </c:pt>
                <c:pt idx="20">
                  <c:v>39600</c:v>
                </c:pt>
                <c:pt idx="21">
                  <c:v>39783</c:v>
                </c:pt>
                <c:pt idx="22">
                  <c:v>39965</c:v>
                </c:pt>
                <c:pt idx="23">
                  <c:v>40148</c:v>
                </c:pt>
                <c:pt idx="24">
                  <c:v>40330</c:v>
                </c:pt>
                <c:pt idx="25">
                  <c:v>40513</c:v>
                </c:pt>
                <c:pt idx="26">
                  <c:v>40695</c:v>
                </c:pt>
                <c:pt idx="27">
                  <c:v>40878</c:v>
                </c:pt>
              </c:numCache>
            </c:numRef>
          </c:cat>
          <c:val>
            <c:numRef>
              <c:f>Sheet1!$B$2:$B$29</c:f>
              <c:numCache>
                <c:formatCode>0.00%</c:formatCode>
                <c:ptCount val="28"/>
                <c:pt idx="0">
                  <c:v>0.15150000000000005</c:v>
                </c:pt>
                <c:pt idx="1">
                  <c:v>0.1135</c:v>
                </c:pt>
                <c:pt idx="2">
                  <c:v>0.22509999999999999</c:v>
                </c:pt>
                <c:pt idx="3">
                  <c:v>0.21880000000000005</c:v>
                </c:pt>
                <c:pt idx="4">
                  <c:v>9.240000000000001E-2</c:v>
                </c:pt>
                <c:pt idx="5">
                  <c:v>-1.9199999999999998E-2</c:v>
                </c:pt>
                <c:pt idx="6">
                  <c:v>3.7700000000000011E-2</c:v>
                </c:pt>
                <c:pt idx="7">
                  <c:v>0.15000000000000005</c:v>
                </c:pt>
                <c:pt idx="8">
                  <c:v>7.9699999999999993E-2</c:v>
                </c:pt>
                <c:pt idx="9">
                  <c:v>2.8799999999999999E-2</c:v>
                </c:pt>
                <c:pt idx="10">
                  <c:v>4.3199999999999995E-2</c:v>
                </c:pt>
                <c:pt idx="11">
                  <c:v>0.1426</c:v>
                </c:pt>
                <c:pt idx="12">
                  <c:v>0.21500000000000005</c:v>
                </c:pt>
                <c:pt idx="13">
                  <c:v>0.113</c:v>
                </c:pt>
                <c:pt idx="14">
                  <c:v>5.3000000000000012E-2</c:v>
                </c:pt>
                <c:pt idx="15">
                  <c:v>7.1999999999999995E-2</c:v>
                </c:pt>
                <c:pt idx="16">
                  <c:v>9.5000000000000029E-2</c:v>
                </c:pt>
                <c:pt idx="17">
                  <c:v>0.10600000000000002</c:v>
                </c:pt>
                <c:pt idx="18">
                  <c:v>9.1000000000000025E-2</c:v>
                </c:pt>
                <c:pt idx="19">
                  <c:v>0.10199999999999998</c:v>
                </c:pt>
                <c:pt idx="20">
                  <c:v>0.17800000000000005</c:v>
                </c:pt>
                <c:pt idx="21">
                  <c:v>0.255</c:v>
                </c:pt>
                <c:pt idx="22">
                  <c:v>0.20600000000000004</c:v>
                </c:pt>
                <c:pt idx="23">
                  <c:v>0.10700000000000003</c:v>
                </c:pt>
                <c:pt idx="24">
                  <c:v>4.3000000000000003E-2</c:v>
                </c:pt>
                <c:pt idx="25">
                  <c:v>7.8000000000000014E-2</c:v>
                </c:pt>
                <c:pt idx="26">
                  <c:v>8.5000000000000006E-2</c:v>
                </c:pt>
                <c:pt idx="27">
                  <c:v>1.4999999999999998E-2</c:v>
                </c:pt>
              </c:numCache>
            </c:numRef>
          </c:val>
        </c:ser>
        <c:axId val="117895552"/>
        <c:axId val="117897088"/>
      </c:barChart>
      <c:catAx>
        <c:axId val="11789555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897088"/>
        <c:crosses val="autoZero"/>
        <c:lblAlgn val="ctr"/>
        <c:lblOffset val="100"/>
      </c:catAx>
      <c:valAx>
        <c:axId val="11789708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7895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0.56034</cdr:x>
      <cdr:y>0.55224</cdr:y>
    </cdr:from>
    <cdr:to>
      <cdr:x>0.64655</cdr:x>
      <cdr:y>0.59702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0" y="2819400"/>
          <a:ext cx="762028" cy="2286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Water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0.7069</cdr:x>
      <cdr:y>0.28358</cdr:y>
    </cdr:from>
    <cdr:to>
      <cdr:x>0.81035</cdr:x>
      <cdr:y>0.32835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248400" y="1447800"/>
          <a:ext cx="914415" cy="22856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lumMod val="85000"/>
          </a:srgb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Transportation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0.71552</cdr:x>
      <cdr:y>0.53731</cdr:y>
    </cdr:from>
    <cdr:to>
      <cdr:x>0.80172</cdr:x>
      <cdr:y>0.58208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24600" y="2743200"/>
          <a:ext cx="761939" cy="22856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lumMod val="85000"/>
          </a:srgb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Commercial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0.71642</cdr:y>
    </cdr:from>
    <cdr:to>
      <cdr:x>0.5862</cdr:x>
      <cdr:y>0.7612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419600" y="3657600"/>
          <a:ext cx="761939" cy="22862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lumMod val="85000"/>
          </a:srgb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Housing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0.73276</cdr:x>
      <cdr:y>0.77612</cdr:y>
    </cdr:from>
    <cdr:to>
      <cdr:x>0.81897</cdr:x>
      <cdr:y>0.8209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77000" y="3962400"/>
          <a:ext cx="762027" cy="22862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lumMod val="85000"/>
          </a:srgb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Energy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0.01754</cdr:x>
      <cdr:y>0.01613</cdr:y>
    </cdr:from>
    <cdr:to>
      <cdr:x>0.18421</cdr:x>
      <cdr:y>0.06452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76200"/>
          <a:ext cx="1447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i="1" dirty="0" smtClean="0"/>
            <a:t>Index Dec-98=100</a:t>
          </a:r>
          <a:endParaRPr lang="en-ZA" sz="10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0.70796</cdr:x>
      <cdr:y>0.06349</cdr:y>
    </cdr:from>
    <cdr:to>
      <cdr:x>0.70796</cdr:x>
      <cdr:y>0.8254</cdr:y>
    </cdr:to>
    <cdr:sp macro="" textlink="">
      <cdr:nvSpPr>
        <cdr:cNvPr id="2" name="Line 102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096000" y="304800"/>
          <a:ext cx="0" cy="36576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66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9pPr>
        </a:lstStyle>
        <a:p xmlns:a="http://schemas.openxmlformats.org/drawingml/2006/main">
          <a:endParaRPr lang="en-ZA"/>
        </a:p>
      </cdr:txBody>
    </cdr:sp>
  </cdr:relSizeAnchor>
  <cdr:relSizeAnchor xmlns:cdr="http://schemas.openxmlformats.org/drawingml/2006/chartDrawing">
    <cdr:from>
      <cdr:x>0.61947</cdr:x>
      <cdr:y>0.07937</cdr:y>
    </cdr:from>
    <cdr:to>
      <cdr:x>0.69377</cdr:x>
      <cdr:y>0.44775</cdr:y>
    </cdr:to>
    <cdr:sp macro="" textlink="">
      <cdr:nvSpPr>
        <cdr:cNvPr id="3" name="Text Box 10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4769644" y="945356"/>
          <a:ext cx="1768475" cy="6397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n-US" sz="1200" b="1" dirty="0">
              <a:latin typeface="AvantGarde Bk BT" pitchFamily="34" charset="0"/>
            </a:rPr>
            <a:t>Survey amended to include foreign clients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250"/>
            <a:ext cx="297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b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93250"/>
            <a:ext cx="297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pPr>
              <a:defRPr/>
            </a:pPr>
            <a:fld id="{019E6D53-9A76-4FC1-8633-86FFB0BE5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527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65175"/>
            <a:ext cx="5005388" cy="375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749800"/>
            <a:ext cx="50466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9600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b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99600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pPr>
              <a:defRPr/>
            </a:pPr>
            <a:fld id="{D04193A1-97D5-4E24-9DDB-92020ECF3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C9668-FD22-4F7E-86C8-F8F6C5B7EA5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C9668-FD22-4F7E-86C8-F8F6C5B7EA5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1814B-C715-4E87-9897-923CC56531F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70" tIns="47585" rIns="95170" bIns="47585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45E62-6E57-4690-8789-EA9CE4EFF97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170" tIns="47585" rIns="95170" bIns="47585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759EA4A-CA7B-4201-9CED-66FD897B8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3A13-471C-4FA1-BBCF-B32DB764E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2044700" cy="508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81700" cy="508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8425-C596-46F1-A430-745F2A93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81200" y="304800"/>
            <a:ext cx="6629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21920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38137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338137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7E63-3DCC-453B-B2A6-55440AF71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629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178800" cy="417195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5D66-F8FD-467A-95E4-7C8EB427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178800" cy="508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E113E-1485-4C0C-9D72-5A28B37D0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1F8C-6006-4720-99B2-F1ECEE7D2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9711-E33B-4AF0-B97F-D2D86E5FE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21920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1FE0-A20E-4502-8B3D-627E558D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133A-86B1-4DAD-A962-BDB5D1F1F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D0FE-5135-4A4B-9FAB-AD0C28C8B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AFA8-9D18-4775-A919-F8088EF47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E6E4-5A2A-4A0C-9E27-4C3CD015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EE12-C60D-4004-9E14-5D3AFC382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16384871-4AAB-4AB1-8B5A-DB67273C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56328" name="Picture 13" descr="CESA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228600"/>
            <a:ext cx="1676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a.co.z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4267200"/>
            <a:ext cx="7721600" cy="609600"/>
          </a:xfrm>
        </p:spPr>
        <p:txBody>
          <a:bodyPr/>
          <a:lstStyle/>
          <a:p>
            <a:pPr algn="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July - December 2011</a:t>
            </a:r>
          </a:p>
        </p:txBody>
      </p:sp>
      <p:pic>
        <p:nvPicPr>
          <p:cNvPr id="58371" name="Picture 4" descr="CESA 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66800" y="533400"/>
            <a:ext cx="684212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819400"/>
            <a:ext cx="6400800" cy="1771650"/>
          </a:xfrm>
        </p:spPr>
        <p:txBody>
          <a:bodyPr/>
          <a:lstStyle/>
          <a:p>
            <a:pPr algn="r"/>
            <a:r>
              <a:rPr lang="en-ZA" dirty="0" smtClean="0">
                <a:latin typeface="Calibri" pitchFamily="34" charset="0"/>
                <a:cs typeface="Calibri" pitchFamily="34" charset="0"/>
              </a:rPr>
              <a:t>Biannual Economic and </a:t>
            </a:r>
          </a:p>
          <a:p>
            <a:pPr algn="r"/>
            <a:r>
              <a:rPr lang="en-ZA" dirty="0" smtClean="0">
                <a:latin typeface="Calibri" pitchFamily="34" charset="0"/>
                <a:cs typeface="Calibri" pitchFamily="34" charset="0"/>
              </a:rPr>
              <a:t>Capacity Survey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79400" y="1193800"/>
          <a:ext cx="85471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905000" y="2286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Nominal Fee income vs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828800" y="22860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900" b="1" dirty="0">
                <a:latin typeface="Tahoma" pitchFamily="34" charset="0"/>
              </a:rPr>
              <a:t>CESA Labour Cost Indicator: Y-Y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1430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9812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Employment vs REAL fee income (CPI / LCI Deflated)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04800" y="5638800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40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81000" y="1219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9812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2000" b="1" dirty="0" smtClean="0">
                <a:latin typeface="Tahoma" pitchFamily="34" charset="0"/>
              </a:rPr>
              <a:t>Consulting Engineering Industry</a:t>
            </a:r>
            <a:br>
              <a:rPr kumimoji="1" lang="en-US" sz="2000" b="1" dirty="0" smtClean="0">
                <a:latin typeface="Tahoma" pitchFamily="34" charset="0"/>
              </a:rPr>
            </a:br>
            <a:r>
              <a:rPr kumimoji="1" lang="en-US" sz="1600" b="1" dirty="0" smtClean="0">
                <a:latin typeface="Tahoma" pitchFamily="34" charset="0"/>
              </a:rPr>
              <a:t>Employment vs Salary / Wage bill</a:t>
            </a:r>
            <a:endParaRPr kumimoji="1" lang="en-US" sz="1600" b="1" dirty="0">
              <a:latin typeface="Tahoma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04800" y="5638800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40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81000" y="1219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Discounting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770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/>
              <a:t>Question: </a:t>
            </a:r>
          </a:p>
          <a:p>
            <a:r>
              <a:rPr lang="en-US" sz="1000" i="1" dirty="0"/>
              <a:t>What is the prevailing discount being offered in a tendering situation to clients by your firm, benchmarked against the ECSA Guideline Fee Scales?</a:t>
            </a:r>
            <a:endParaRPr lang="en-GB" sz="1000" i="1" dirty="0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6172204" y="1752600"/>
            <a:ext cx="2052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1200" dirty="0" smtClean="0">
                <a:latin typeface="Arial Unicode MS" pitchFamily="34" charset="-128"/>
              </a:rPr>
              <a:t>39% </a:t>
            </a:r>
            <a:r>
              <a:rPr lang="en-ZA" sz="1200" dirty="0">
                <a:latin typeface="Arial Unicode MS" pitchFamily="34" charset="-128"/>
              </a:rPr>
              <a:t>of firms</a:t>
            </a:r>
          </a:p>
          <a:p>
            <a:pPr algn="ctr"/>
            <a:r>
              <a:rPr lang="en-ZA" sz="1200" dirty="0">
                <a:latin typeface="Arial Unicode MS" pitchFamily="34" charset="-128"/>
              </a:rPr>
              <a:t>discounted by </a:t>
            </a:r>
            <a:r>
              <a:rPr lang="en-ZA" sz="1200" dirty="0" smtClean="0">
                <a:latin typeface="Arial Unicode MS" pitchFamily="34" charset="-128"/>
              </a:rPr>
              <a:t>20% or more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905000" y="2286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400" b="1" dirty="0">
                <a:latin typeface="Tahoma" pitchFamily="34" charset="0"/>
              </a:rPr>
              <a:t>Fee income earned by Sub-disciplines: % Share</a:t>
            </a:r>
            <a:br>
              <a:rPr kumimoji="1" lang="en-US" sz="1400" b="1" dirty="0">
                <a:latin typeface="Tahoma" pitchFamily="34" charset="0"/>
              </a:rPr>
            </a:br>
            <a:r>
              <a:rPr kumimoji="1" lang="en-US" sz="1400" b="1" dirty="0" smtClean="0">
                <a:latin typeface="Tahoma" pitchFamily="34" charset="0"/>
              </a:rPr>
              <a:t>December 2011</a:t>
            </a:r>
            <a:endParaRPr kumimoji="1" lang="en-US" sz="1400" b="1" dirty="0">
              <a:latin typeface="Tahoma" pitchFamily="34" charset="0"/>
            </a:endParaRP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/>
          </p:nvPr>
        </p:nvGraphicFramePr>
        <p:xfrm>
          <a:off x="660400" y="1651000"/>
          <a:ext cx="7967663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395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Question: </a:t>
            </a:r>
          </a:p>
          <a:p>
            <a:r>
              <a:rPr lang="en-US" sz="1000" i="1"/>
              <a:t>What type of work did your company engage in during the past 6 months?</a:t>
            </a:r>
            <a:endParaRPr lang="en-GB" sz="1000" i="1"/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828800" y="2286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400" b="1" dirty="0">
                <a:latin typeface="Tahoma" pitchFamily="34" charset="0"/>
              </a:rPr>
              <a:t>Fee income earned by Sub-disciplines: % Share</a:t>
            </a:r>
            <a:br>
              <a:rPr kumimoji="1" lang="en-US" sz="14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Change in </a:t>
            </a:r>
            <a:r>
              <a:rPr kumimoji="1" lang="en-US" sz="1400" b="1" dirty="0" smtClean="0">
                <a:latin typeface="Tahoma" pitchFamily="34" charset="0"/>
              </a:rPr>
              <a:t>market share in the </a:t>
            </a:r>
            <a:r>
              <a:rPr kumimoji="1" lang="en-US" sz="1400" b="1" dirty="0">
                <a:latin typeface="Tahoma" pitchFamily="34" charset="0"/>
              </a:rPr>
              <a:t>last 12 months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/>
          </p:nvPr>
        </p:nvGraphicFramePr>
        <p:xfrm>
          <a:off x="514350" y="1725613"/>
          <a:ext cx="82232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905000" y="2286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400" b="1" dirty="0">
                <a:latin typeface="Tahoma" pitchFamily="34" charset="0"/>
              </a:rPr>
              <a:t>Fee income earned by Top four disciplines: R mill 2000 prices</a:t>
            </a:r>
            <a:br>
              <a:rPr kumimoji="1" lang="en-US" sz="14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Annual average: </a:t>
            </a:r>
            <a:r>
              <a:rPr kumimoji="1" lang="en-US" sz="1400" b="1" dirty="0" smtClean="0">
                <a:latin typeface="Tahoma" pitchFamily="34" charset="0"/>
              </a:rPr>
              <a:t>2002  – 2011</a:t>
            </a:r>
            <a:endParaRPr kumimoji="1" lang="en-US" sz="1400" b="1" dirty="0"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57200" y="1219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828800" y="2286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Fee income earned by economic sector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Percentage market </a:t>
            </a:r>
            <a:r>
              <a:rPr kumimoji="1" lang="en-US" sz="1400" b="1" dirty="0" smtClean="0">
                <a:latin typeface="Tahoma" pitchFamily="34" charset="0"/>
              </a:rPr>
              <a:t>share  June 2012 – December 2011</a:t>
            </a:r>
            <a:endParaRPr kumimoji="1" lang="en-US" sz="1400" b="1" dirty="0">
              <a:latin typeface="Tahoma" pitchFamily="34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2268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economic sector</a:t>
            </a:r>
            <a:endParaRPr lang="en-GB" sz="1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04800" y="13716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Fee earnings by selected sector</a:t>
            </a:r>
            <a:br>
              <a:rPr lang="en-ZA" dirty="0" smtClean="0"/>
            </a:br>
            <a:r>
              <a:rPr lang="en-ZA" sz="1400" dirty="0" smtClean="0"/>
              <a:t>Smoothed |2 survey average</a:t>
            </a:r>
            <a:endParaRPr lang="en-ZA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0668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3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Firm distribution based on Annual Turnover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based on responses received</a:t>
            </a:r>
          </a:p>
        </p:txBody>
      </p:sp>
      <p:graphicFrame>
        <p:nvGraphicFramePr>
          <p:cNvPr id="249024" name="Group 192"/>
          <p:cNvGraphicFramePr>
            <a:graphicFrameLocks noGrp="1"/>
          </p:cNvGraphicFramePr>
          <p:nvPr>
            <p:ph sz="quarter" idx="1"/>
          </p:nvPr>
        </p:nvGraphicFramePr>
        <p:xfrm>
          <a:off x="533400" y="1524000"/>
          <a:ext cx="2971800" cy="17621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55335"/>
                <a:gridCol w="1516465"/>
              </a:tblGrid>
              <a:tr h="5400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Category by gross annual income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% of firms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231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0 – R1,5m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15.2%</a:t>
                      </a:r>
                    </a:p>
                  </a:txBody>
                  <a:tcPr anchor="ctr" horzOverflow="overflow"/>
                </a:tc>
              </a:tr>
              <a:tr h="3857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R1,5m – R11,5m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50.0%</a:t>
                      </a:r>
                    </a:p>
                  </a:txBody>
                  <a:tcPr anchor="ctr" horzOverflow="overflow"/>
                </a:tc>
              </a:tr>
              <a:tr h="287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&gt; R11,5m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34.8%</a:t>
                      </a:r>
                    </a:p>
                  </a:txBody>
                  <a:tcPr anchor="ctr" horzOverflow="overflow"/>
                </a:tc>
              </a:tr>
              <a:tr h="231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100.0%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0" name="Object 1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10200" y="3429000"/>
          <a:ext cx="3124200" cy="268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oup 192"/>
          <p:cNvGraphicFramePr>
            <a:graphicFrameLocks noGrp="1"/>
          </p:cNvGraphicFramePr>
          <p:nvPr>
            <p:ph sz="quarter" idx="1"/>
          </p:nvPr>
        </p:nvGraphicFramePr>
        <p:xfrm>
          <a:off x="5486400" y="1447800"/>
          <a:ext cx="3048000" cy="18288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92651"/>
                <a:gridCol w="1555349"/>
              </a:tblGrid>
              <a:tr h="6191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Category by gross annual income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% of firms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290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0 – R1,5m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10.4%</a:t>
                      </a:r>
                      <a:endParaRPr kumimoji="1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316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R1,5m – R11,5m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39.5%</a:t>
                      </a:r>
                      <a:endParaRPr kumimoji="1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31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&gt; R11,5m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50.0%</a:t>
                      </a:r>
                      <a:endParaRPr kumimoji="1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290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100.0%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1066800"/>
            <a:ext cx="222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dirty="0" smtClean="0"/>
              <a:t>July - December 2011</a:t>
            </a:r>
            <a:endParaRPr lang="en-ZA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1066800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dirty="0" smtClean="0"/>
              <a:t>January – June 2011</a:t>
            </a:r>
            <a:endParaRPr lang="en-ZA" sz="18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1943100" y="3619500"/>
            <a:ext cx="495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1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" y="3429000"/>
          <a:ext cx="3124200" cy="268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Fee earnings by sector</a:t>
            </a:r>
            <a:br>
              <a:rPr lang="en-ZA" dirty="0" smtClean="0"/>
            </a:br>
            <a:r>
              <a:rPr lang="en-ZA" sz="1200" dirty="0" smtClean="0"/>
              <a:t>Rm Constant prices </a:t>
            </a:r>
            <a:endParaRPr lang="en-ZA" sz="1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0668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905000" y="1524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400" b="1" dirty="0" smtClean="0">
                <a:latin typeface="Tahoma" pitchFamily="34" charset="0"/>
              </a:rPr>
              <a:t>Fee </a:t>
            </a:r>
            <a:r>
              <a:rPr kumimoji="1" lang="en-US" sz="1400" b="1" dirty="0">
                <a:latin typeface="Tahoma" pitchFamily="34" charset="0"/>
              </a:rPr>
              <a:t>income earned by key economic </a:t>
            </a:r>
            <a:r>
              <a:rPr kumimoji="1" lang="en-US" sz="1400" b="1" dirty="0" smtClean="0">
                <a:latin typeface="Tahoma" pitchFamily="34" charset="0"/>
              </a:rPr>
              <a:t>sectors</a:t>
            </a:r>
          </a:p>
          <a:p>
            <a:r>
              <a:rPr kumimoji="1" lang="en-US" sz="1400" b="1" dirty="0" smtClean="0">
                <a:latin typeface="Tahoma" pitchFamily="34" charset="0"/>
              </a:rPr>
              <a:t>June 2005 </a:t>
            </a:r>
            <a:r>
              <a:rPr kumimoji="1" lang="en-US" sz="1400" b="1" dirty="0">
                <a:latin typeface="Tahoma" pitchFamily="34" charset="0"/>
              </a:rPr>
              <a:t>– </a:t>
            </a:r>
            <a:r>
              <a:rPr kumimoji="1" lang="en-US" sz="1400" b="1" dirty="0" smtClean="0">
                <a:latin typeface="Tahoma" pitchFamily="34" charset="0"/>
              </a:rPr>
              <a:t>June 2011</a:t>
            </a:r>
            <a:endParaRPr kumimoji="1" lang="en-US" sz="1400" b="1" dirty="0">
              <a:latin typeface="Tahoma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143000"/>
          <a:ext cx="2743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048000" y="1143000"/>
          <a:ext cx="2743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943600" y="1143000"/>
          <a:ext cx="2819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52400" y="3581400"/>
          <a:ext cx="274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048000" y="3581400"/>
          <a:ext cx="274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943600" y="3581400"/>
          <a:ext cx="274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905000" y="1524000"/>
            <a:ext cx="5943600" cy="2667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08000" y="1574800"/>
          <a:ext cx="77851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624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Provincial Market Share: </a:t>
            </a:r>
            <a:r>
              <a:rPr lang="en-US" sz="1800" b="1" dirty="0" smtClean="0">
                <a:latin typeface="Tahoma" pitchFamily="34" charset="0"/>
              </a:rPr>
              <a:t>June 2011</a:t>
            </a:r>
            <a:endParaRPr lang="en-US" sz="1800" b="1" dirty="0">
              <a:latin typeface="Tahoma" pitchFamily="34" charset="0"/>
            </a:endParaRPr>
          </a:p>
          <a:p>
            <a:r>
              <a:rPr lang="en-US" sz="1200" b="1" dirty="0">
                <a:latin typeface="Tahoma" pitchFamily="34" charset="0"/>
              </a:rPr>
              <a:t>Vs change in market share from </a:t>
            </a:r>
            <a:r>
              <a:rPr lang="en-US" sz="1200" b="1" dirty="0" smtClean="0">
                <a:latin typeface="Tahoma" pitchFamily="34" charset="0"/>
              </a:rPr>
              <a:t>December 2010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 rot="-5400000">
            <a:off x="7048500" y="2628899"/>
            <a:ext cx="2667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</a:rPr>
              <a:t>GAIN </a:t>
            </a:r>
          </a:p>
          <a:p>
            <a:pPr algn="ctr"/>
            <a:r>
              <a:rPr lang="en-US" sz="1200" b="1" dirty="0">
                <a:latin typeface="Tahoma" pitchFamily="34" charset="0"/>
              </a:rPr>
              <a:t>market share</a:t>
            </a:r>
          </a:p>
        </p:txBody>
      </p:sp>
      <p:sp>
        <p:nvSpPr>
          <p:cNvPr id="17415" name="Text Box 27"/>
          <p:cNvSpPr txBox="1">
            <a:spLocks noChangeArrowheads="1"/>
          </p:cNvSpPr>
          <p:nvPr/>
        </p:nvSpPr>
        <p:spPr bwMode="auto">
          <a:xfrm>
            <a:off x="228600" y="1143000"/>
            <a:ext cx="1879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province</a:t>
            </a:r>
            <a:endParaRPr lang="en-GB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248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Fee income earned by province</a:t>
            </a:r>
          </a:p>
          <a:p>
            <a:r>
              <a:rPr lang="en-US" sz="1400" b="1" dirty="0" smtClean="0">
                <a:latin typeface="Tahoma" pitchFamily="34" charset="0"/>
              </a:rPr>
              <a:t>High </a:t>
            </a:r>
            <a:r>
              <a:rPr lang="en-US" sz="1400" b="1" dirty="0">
                <a:latin typeface="Tahoma" pitchFamily="34" charset="0"/>
              </a:rPr>
              <a:t>Capacity </a:t>
            </a:r>
            <a:r>
              <a:rPr lang="en-US" sz="1400" b="1" dirty="0" smtClean="0">
                <a:latin typeface="Tahoma" pitchFamily="34" charset="0"/>
              </a:rPr>
              <a:t>economies |Annualised </a:t>
            </a:r>
            <a:r>
              <a:rPr lang="en-US" sz="1400" b="1" dirty="0">
                <a:latin typeface="Tahoma" pitchFamily="34" charset="0"/>
              </a:rPr>
              <a:t>smoothed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1879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province</a:t>
            </a:r>
            <a:endParaRPr lang="en-GB" sz="1000" i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397000"/>
          <a:ext cx="83058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Fee income earned </a:t>
            </a:r>
            <a:r>
              <a:rPr lang="en-US" sz="1100" b="1" dirty="0">
                <a:latin typeface="Tahoma" pitchFamily="34" charset="0"/>
              </a:rPr>
              <a:t>(Constant 2000 prices)</a:t>
            </a:r>
          </a:p>
          <a:p>
            <a:r>
              <a:rPr lang="en-US" sz="1200" b="1" dirty="0">
                <a:latin typeface="Tahoma" pitchFamily="34" charset="0"/>
              </a:rPr>
              <a:t>High Capacity vs lower capacity provincial </a:t>
            </a:r>
            <a:r>
              <a:rPr lang="en-US" sz="1200" b="1" dirty="0" smtClean="0">
                <a:latin typeface="Tahoma" pitchFamily="34" charset="0"/>
              </a:rPr>
              <a:t>economies |Smoothed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1879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province</a:t>
            </a:r>
            <a:endParaRPr lang="en-GB" sz="1000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716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2209800"/>
            <a:ext cx="3962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83% of fees were earned in high capacity provinces</a:t>
            </a:r>
            <a:endParaRPr lang="en-Z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828800" y="2286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: RSA vs EX-RSA</a:t>
            </a:r>
          </a:p>
          <a:p>
            <a:r>
              <a:rPr lang="en-US" sz="1400" b="1" dirty="0">
                <a:latin typeface="Tahoma" pitchFamily="34" charset="0"/>
              </a:rPr>
              <a:t>R mill, 2000 prices </a:t>
            </a:r>
            <a:r>
              <a:rPr lang="en-US" sz="1400" b="1" dirty="0" smtClean="0">
                <a:latin typeface="Tahoma" pitchFamily="34" charset="0"/>
              </a:rPr>
              <a:t> | Annualised</a:t>
            </a:r>
            <a:r>
              <a:rPr lang="en-US" sz="1400" b="1" dirty="0">
                <a:latin typeface="Tahoma" pitchFamily="34" charset="0"/>
              </a:rPr>
              <a:t>, </a:t>
            </a:r>
            <a:r>
              <a:rPr lang="en-US" sz="1400" b="1" dirty="0" smtClean="0">
                <a:latin typeface="Tahoma" pitchFamily="34" charset="0"/>
              </a:rPr>
              <a:t>smoothed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1879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province</a:t>
            </a:r>
            <a:endParaRPr lang="en-GB" sz="1000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371600"/>
          <a:ext cx="845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2209800"/>
            <a:ext cx="39624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87% of fees were earned in South Africa</a:t>
            </a:r>
            <a:endParaRPr lang="en-Z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2057400" y="2286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by type of client</a:t>
            </a:r>
          </a:p>
          <a:p>
            <a:r>
              <a:rPr lang="en-US" sz="1400" b="1" dirty="0">
                <a:latin typeface="Tahoma" pitchFamily="34" charset="0"/>
              </a:rPr>
              <a:t>% </a:t>
            </a:r>
            <a:r>
              <a:rPr lang="en-US" sz="1400" b="1" dirty="0" smtClean="0">
                <a:latin typeface="Tahoma" pitchFamily="34" charset="0"/>
              </a:rPr>
              <a:t>Share – July – December 2011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23557" name="Text Box 44"/>
          <p:cNvSpPr txBox="1">
            <a:spLocks noChangeArrowheads="1"/>
          </p:cNvSpPr>
          <p:nvPr/>
        </p:nvSpPr>
        <p:spPr bwMode="auto">
          <a:xfrm>
            <a:off x="228600" y="1143000"/>
            <a:ext cx="44486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Local </a:t>
            </a:r>
            <a:r>
              <a:rPr lang="en-US" sz="1000" i="1" dirty="0"/>
              <a:t>(SA) Income distribution per fee paying client type, during the past 6 months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2057400" y="2286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by type of client</a:t>
            </a:r>
          </a:p>
          <a:p>
            <a:r>
              <a:rPr lang="en-US" sz="1400" b="1" dirty="0">
                <a:latin typeface="Tahoma" pitchFamily="34" charset="0"/>
              </a:rPr>
              <a:t>% Share</a:t>
            </a:r>
          </a:p>
        </p:txBody>
      </p:sp>
      <p:sp>
        <p:nvSpPr>
          <p:cNvPr id="23557" name="Text Box 44"/>
          <p:cNvSpPr txBox="1">
            <a:spLocks noChangeArrowheads="1"/>
          </p:cNvSpPr>
          <p:nvPr/>
        </p:nvSpPr>
        <p:spPr bwMode="auto">
          <a:xfrm>
            <a:off x="228600" y="1143000"/>
            <a:ext cx="44486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Local </a:t>
            </a:r>
            <a:r>
              <a:rPr lang="en-US" sz="1000" i="1" dirty="0"/>
              <a:t>(SA) Income distribution per fee paying client type, during the past 6 months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64008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by type of client</a:t>
            </a:r>
          </a:p>
          <a:p>
            <a:r>
              <a:rPr lang="en-US" sz="1100" b="1" dirty="0">
                <a:latin typeface="Tahoma" pitchFamily="34" charset="0"/>
              </a:rPr>
              <a:t>R mill 2000 </a:t>
            </a:r>
            <a:r>
              <a:rPr lang="en-US" sz="1100" b="1" dirty="0" smtClean="0">
                <a:latin typeface="Tahoma" pitchFamily="34" charset="0"/>
              </a:rPr>
              <a:t>prices | Annualised</a:t>
            </a:r>
            <a:r>
              <a:rPr lang="en-US" sz="1100" b="1" dirty="0">
                <a:latin typeface="Tahoma" pitchFamily="34" charset="0"/>
              </a:rPr>
              <a:t>, smoothed - </a:t>
            </a:r>
            <a:r>
              <a:rPr lang="en-US" sz="1100" b="1" dirty="0" err="1">
                <a:latin typeface="Tahoma" pitchFamily="34" charset="0"/>
              </a:rPr>
              <a:t>avg</a:t>
            </a:r>
            <a:r>
              <a:rPr lang="en-US" sz="1100" b="1" dirty="0">
                <a:latin typeface="Tahoma" pitchFamily="34" charset="0"/>
              </a:rPr>
              <a:t> over 2 survey </a:t>
            </a:r>
            <a:r>
              <a:rPr lang="en-US" sz="1100" b="1" dirty="0" smtClean="0">
                <a:latin typeface="Tahoma" pitchFamily="34" charset="0"/>
              </a:rPr>
              <a:t>periods</a:t>
            </a:r>
            <a:endParaRPr lang="en-US" sz="1100" b="1" dirty="0">
              <a:latin typeface="Tahoma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44486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Local </a:t>
            </a:r>
            <a:r>
              <a:rPr lang="en-US" sz="1000" i="1" dirty="0"/>
              <a:t>(SA) Income distribution per fee paying client type, during the past 6 months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447800"/>
          <a:ext cx="845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905000" y="152400"/>
            <a:ext cx="6858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by type of client</a:t>
            </a:r>
          </a:p>
          <a:p>
            <a:r>
              <a:rPr lang="en-US" sz="1100" b="1" dirty="0">
                <a:latin typeface="Tahoma" pitchFamily="34" charset="0"/>
              </a:rPr>
              <a:t>Constant 2000 </a:t>
            </a:r>
            <a:r>
              <a:rPr lang="en-US" sz="1100" b="1" dirty="0" smtClean="0">
                <a:latin typeface="Tahoma" pitchFamily="34" charset="0"/>
              </a:rPr>
              <a:t>prices | Annualised</a:t>
            </a:r>
            <a:r>
              <a:rPr lang="en-US" sz="1100" b="1" dirty="0">
                <a:latin typeface="Tahoma" pitchFamily="34" charset="0"/>
              </a:rPr>
              <a:t>, smoothed - </a:t>
            </a:r>
            <a:r>
              <a:rPr lang="en-US" sz="1100" b="1" dirty="0" smtClean="0">
                <a:latin typeface="Tahoma" pitchFamily="34" charset="0"/>
              </a:rPr>
              <a:t>average </a:t>
            </a:r>
            <a:r>
              <a:rPr lang="en-US" sz="1100" b="1" dirty="0">
                <a:latin typeface="Tahoma" pitchFamily="34" charset="0"/>
              </a:rPr>
              <a:t>over 2 survey </a:t>
            </a:r>
            <a:r>
              <a:rPr lang="en-US" sz="1100" b="1" dirty="0" smtClean="0">
                <a:latin typeface="Tahoma" pitchFamily="34" charset="0"/>
              </a:rPr>
              <a:t>periods</a:t>
            </a:r>
            <a:endParaRPr lang="en-US" sz="1100" b="1" dirty="0">
              <a:latin typeface="Tahoma" pitchFamily="34" charset="0"/>
            </a:endParaRP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44486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Local </a:t>
            </a:r>
            <a:r>
              <a:rPr lang="en-US" sz="1000" i="1" dirty="0"/>
              <a:t>(SA) Income distribution per fee paying client type, during the past 6 months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447800"/>
          <a:ext cx="845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Economic Impact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/>
              <a:t>CESA Membership earnings % of GDP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6324600"/>
            <a:ext cx="2645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RBQN, CESA BECS, Industry Insight 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81000" y="10668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Competition in tendering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39164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During July – December 2011 competition for work </a:t>
            </a:r>
            <a:r>
              <a:rPr lang="en-US" sz="1000" i="1" dirty="0"/>
              <a:t>was (Tick selection)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05000" y="38100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Competition in tendering</a:t>
            </a:r>
          </a:p>
        </p:txBody>
      </p:sp>
      <p:sp>
        <p:nvSpPr>
          <p:cNvPr id="27653" name="Text Box 41"/>
          <p:cNvSpPr txBox="1">
            <a:spLocks noChangeArrowheads="1"/>
          </p:cNvSpPr>
          <p:nvPr/>
        </p:nvSpPr>
        <p:spPr bwMode="auto">
          <a:xfrm>
            <a:off x="228600" y="1143000"/>
            <a:ext cx="39164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During July – December 2011 competition </a:t>
            </a:r>
            <a:r>
              <a:rPr lang="en-US" sz="1000" i="1" dirty="0"/>
              <a:t>for work was (Tick selection)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% of Firms wanting to increase staff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7010400" y="6324600"/>
            <a:ext cx="1916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200" b="1" dirty="0">
                <a:latin typeface="Tahoma" pitchFamily="34" charset="0"/>
              </a:rPr>
              <a:t>New June 2005 survey</a:t>
            </a:r>
            <a:endParaRPr lang="en-US" sz="1200" b="1" dirty="0">
              <a:latin typeface="Tahoma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Engineering Skills Shortfall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371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Recruitment problems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219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Changes in Dec’11 questionnaire to split recruitment problems by male / female. Comparisons to previous surveys no longer </a:t>
            </a:r>
            <a:r>
              <a:rPr lang="en-ZA" sz="2000" dirty="0" err="1" smtClean="0"/>
              <a:t>availalbe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Recruitment </a:t>
            </a:r>
            <a:r>
              <a:rPr lang="en-US" sz="2000" b="1" dirty="0" smtClean="0">
                <a:latin typeface="Tahoma" pitchFamily="34" charset="0"/>
              </a:rPr>
              <a:t>problems by gender</a:t>
            </a:r>
          </a:p>
          <a:p>
            <a:r>
              <a:rPr lang="en-US" sz="2000" b="1" dirty="0" smtClean="0">
                <a:latin typeface="Tahoma" pitchFamily="34" charset="0"/>
              </a:rPr>
              <a:t>New addition December 2011 survey</a:t>
            </a:r>
            <a:endParaRPr lang="en-US" sz="2000" b="1" dirty="0">
              <a:latin typeface="Tahoma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172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Bursaries</a:t>
            </a:r>
          </a:p>
          <a:p>
            <a:r>
              <a:rPr lang="en-US" sz="1400" b="1" dirty="0">
                <a:latin typeface="Tahoma" pitchFamily="34" charset="0"/>
              </a:rPr>
              <a:t>% of Salary / Wage bill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05000" y="228600"/>
            <a:ext cx="6172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Bursaries</a:t>
            </a:r>
          </a:p>
          <a:p>
            <a:r>
              <a:rPr lang="en-US" sz="1400" b="1" dirty="0">
                <a:latin typeface="Tahoma" pitchFamily="34" charset="0"/>
              </a:rPr>
              <a:t>R mill 2000 prices (Annualised)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477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Training </a:t>
            </a:r>
            <a:r>
              <a:rPr lang="en-US" sz="1600" b="1" dirty="0">
                <a:latin typeface="Tahoma" pitchFamily="34" charset="0"/>
              </a:rPr>
              <a:t>(Salaries and Direct Training Costs)</a:t>
            </a:r>
            <a:r>
              <a:rPr lang="en-US" sz="2000" b="1" dirty="0">
                <a:latin typeface="Tahoma" pitchFamily="34" charset="0"/>
              </a:rPr>
              <a:t> </a:t>
            </a:r>
          </a:p>
          <a:p>
            <a:r>
              <a:rPr lang="en-US" sz="1800" b="1" dirty="0">
                <a:latin typeface="Tahoma" pitchFamily="34" charset="0"/>
              </a:rPr>
              <a:t>% of Payroll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533400" y="1219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4287838" y="4246562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600" dirty="0"/>
              <a:t>Data not available</a:t>
            </a:r>
            <a:endParaRPr lang="en-GB" sz="16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-5400000">
            <a:off x="5354638" y="4246562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600" dirty="0"/>
              <a:t>Data not available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Training </a:t>
            </a:r>
            <a:r>
              <a:rPr lang="en-US" sz="1600" b="1" dirty="0">
                <a:latin typeface="Tahoma" pitchFamily="34" charset="0"/>
              </a:rPr>
              <a:t>(Salaries and Direct Training Costs)</a:t>
            </a:r>
            <a:r>
              <a:rPr lang="en-US" sz="2000" b="1" dirty="0">
                <a:latin typeface="Tahoma" pitchFamily="34" charset="0"/>
              </a:rPr>
              <a:t> </a:t>
            </a:r>
          </a:p>
          <a:p>
            <a:r>
              <a:rPr lang="en-US" sz="1600" dirty="0" smtClean="0">
                <a:latin typeface="Tahoma" pitchFamily="34" charset="0"/>
              </a:rPr>
              <a:t>Rand millions, Constant 2000 prices</a:t>
            </a:r>
            <a:endParaRPr lang="en-US" sz="1800" dirty="0">
              <a:latin typeface="Tahoma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33400" y="1219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4440238" y="4170362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600" dirty="0"/>
              <a:t>Data not available</a:t>
            </a:r>
            <a:endParaRPr lang="en-GB" sz="16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-5400000">
            <a:off x="5888038" y="4094162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600" dirty="0"/>
              <a:t>Data not available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Relationship to Gross Fixed Capital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324600"/>
            <a:ext cx="2645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RBQN, CESA BECS, Industry Insight 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781925" cy="475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629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Training (Direct </a:t>
            </a:r>
            <a:r>
              <a:rPr lang="en-US" sz="2400" b="1" dirty="0" smtClean="0">
                <a:latin typeface="Tahoma" pitchFamily="34" charset="0"/>
              </a:rPr>
              <a:t>costs)</a:t>
            </a:r>
          </a:p>
          <a:p>
            <a:r>
              <a:rPr lang="en-US" sz="1400" b="1" dirty="0" smtClean="0">
                <a:latin typeface="Tahoma" pitchFamily="34" charset="0"/>
              </a:rPr>
              <a:t>% </a:t>
            </a:r>
            <a:r>
              <a:rPr lang="en-US" sz="1400" b="1" dirty="0">
                <a:latin typeface="Tahoma" pitchFamily="34" charset="0"/>
              </a:rPr>
              <a:t>of Payroll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295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629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Training (Direct </a:t>
            </a:r>
            <a:r>
              <a:rPr lang="en-US" sz="2400" b="1" dirty="0" smtClean="0">
                <a:latin typeface="Tahoma" pitchFamily="34" charset="0"/>
              </a:rPr>
              <a:t>costs)</a:t>
            </a:r>
          </a:p>
          <a:p>
            <a:r>
              <a:rPr lang="en-US" sz="1400" b="1" dirty="0" smtClean="0">
                <a:latin typeface="Tahoma" pitchFamily="34" charset="0"/>
              </a:rPr>
              <a:t>Rand millions, Constant 2000 prices</a:t>
            </a:r>
            <a:endParaRPr lang="en-US" sz="1400" b="1" dirty="0">
              <a:latin typeface="Tahoma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295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09550" y="1295400"/>
          <a:ext cx="8572500" cy="4724400"/>
        </p:xfrm>
        <a:graphic>
          <a:graphicData uri="http://schemas.openxmlformats.org/presentationml/2006/ole">
            <p:oleObj spid="_x0000_s38914" name="Chart" r:id="rId3" imgW="8572512" imgH="4724378" progId="MSGraph.Chart.8">
              <p:embed followColorScheme="full"/>
            </p:oleObj>
          </a:graphicData>
        </a:graphic>
      </p:graphicFrame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6324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Industry Capacity Utilisation</a:t>
            </a:r>
          </a:p>
          <a:p>
            <a:r>
              <a:rPr lang="en-US" sz="1000" b="1" dirty="0">
                <a:latin typeface="Tahoma" pitchFamily="34" charset="0"/>
              </a:rPr>
              <a:t>Of existing technical staff</a:t>
            </a:r>
            <a:endParaRPr lang="en-US" sz="900" b="1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629400" cy="457200"/>
          </a:xfrm>
        </p:spPr>
        <p:txBody>
          <a:bodyPr/>
          <a:lstStyle/>
          <a:p>
            <a:r>
              <a:rPr lang="en-ZA" sz="1700" dirty="0" smtClean="0"/>
              <a:t>Fee income outstanding for longer than 90 days</a:t>
            </a:r>
            <a:br>
              <a:rPr lang="en-ZA" sz="1700" dirty="0" smtClean="0"/>
            </a:br>
            <a:r>
              <a:rPr lang="en-ZA" sz="1700" dirty="0" smtClean="0"/>
              <a:t>December 2011</a:t>
            </a:r>
            <a:endParaRPr lang="en-GB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43674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6934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Tahoma" pitchFamily="34" charset="0"/>
              </a:rPr>
              <a:t>Total fee income outstanding for longer than 90 days</a:t>
            </a:r>
          </a:p>
          <a:p>
            <a:r>
              <a:rPr lang="en-US" sz="1200" b="1" dirty="0">
                <a:latin typeface="Tahoma" pitchFamily="34" charset="0"/>
              </a:rPr>
              <a:t>% of total fee income earned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60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latin typeface="Calibri" pitchFamily="34" charset="0"/>
                <a:cs typeface="Calibri" pitchFamily="34" charset="0"/>
              </a:rPr>
              <a:t>Including foreign clients</a:t>
            </a:r>
            <a:endParaRPr lang="en-ZA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2192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Escalation trends</a:t>
            </a:r>
          </a:p>
          <a:p>
            <a:r>
              <a:rPr lang="en-US" sz="1200" b="1" dirty="0">
                <a:latin typeface="Tahoma" pitchFamily="34" charset="0"/>
              </a:rPr>
              <a:t>Year-on-Year % Change</a:t>
            </a:r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102422" y="1295400"/>
          <a:ext cx="8603428" cy="4800600"/>
        </p:xfrm>
        <a:graphic>
          <a:graphicData uri="http://schemas.openxmlformats.org/presentationml/2006/ole">
            <p:oleObj spid="_x0000_s41986" name="Chart" r:id="rId3" imgW="6219708" imgH="3467027" progId="MSGraph.Chart.8">
              <p:embed followColorScheme="full"/>
            </p:oleObj>
          </a:graphicData>
        </a:graphic>
      </p:graphicFrame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315200" y="1219200"/>
            <a:ext cx="1371600" cy="78483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i="1" dirty="0">
                <a:latin typeface="Arial" charset="0"/>
              </a:rPr>
              <a:t>Based on headline consumer inflation (CPI)</a:t>
            </a:r>
          </a:p>
          <a:p>
            <a:pPr algn="ctr">
              <a:defRPr/>
            </a:pPr>
            <a:r>
              <a:rPr lang="en-US" sz="900" i="1" dirty="0">
                <a:latin typeface="Arial" charset="0"/>
              </a:rPr>
              <a:t>Forecasts Industry Insight Economist Poll</a:t>
            </a:r>
          </a:p>
        </p:txBody>
      </p:sp>
      <p:sp>
        <p:nvSpPr>
          <p:cNvPr id="41991" name="Line 12"/>
          <p:cNvSpPr>
            <a:spLocks noChangeShapeType="1"/>
          </p:cNvSpPr>
          <p:nvPr/>
        </p:nvSpPr>
        <p:spPr bwMode="auto">
          <a:xfrm>
            <a:off x="7239000" y="10668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 rot="16200000">
            <a:off x="5251222" y="2368778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800" dirty="0">
                <a:latin typeface="Arial Unicode MS" pitchFamily="34" charset="-128"/>
              </a:rPr>
              <a:t>CPI Basket Revised in January 2009</a:t>
            </a:r>
            <a:endParaRPr lang="en-GB" sz="800" dirty="0">
              <a:latin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Tahoma" pitchFamily="34" charset="0"/>
              </a:rPr>
              <a:t>Consulting Engineering Profession</a:t>
            </a:r>
          </a:p>
          <a:p>
            <a:r>
              <a:rPr lang="en-US" sz="1400" b="1" dirty="0">
                <a:latin typeface="Tahoma" pitchFamily="34" charset="0"/>
              </a:rPr>
              <a:t>Labour unit cost indicator: Year-on-Year % Change (Smoothed)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175064" y="1371600"/>
          <a:ext cx="8683186" cy="4724400"/>
        </p:xfrm>
        <a:graphic>
          <a:graphicData uri="http://schemas.openxmlformats.org/presentationml/2006/ole">
            <p:oleObj spid="_x0000_s43010" name="Chart" r:id="rId3" imgW="7772408" imgH="4229049" progId="MSGraph.Chart.8">
              <p:embed followColorScheme="full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Tahoma" pitchFamily="34" charset="0"/>
              </a:rPr>
              <a:t>Consulting Engineering Profession</a:t>
            </a:r>
          </a:p>
          <a:p>
            <a:r>
              <a:rPr lang="en-US" sz="1400" b="1" dirty="0">
                <a:latin typeface="Tahoma" pitchFamily="34" charset="0"/>
              </a:rPr>
              <a:t>Labour unit cost indicator: Annual </a:t>
            </a:r>
            <a:r>
              <a:rPr lang="en-US" sz="1400" b="1" dirty="0" smtClean="0">
                <a:latin typeface="Tahoma" pitchFamily="34" charset="0"/>
              </a:rPr>
              <a:t>Average Y-Y Chg </a:t>
            </a:r>
            <a:endParaRPr lang="en-US" sz="1400" b="1" dirty="0">
              <a:latin typeface="Tahoma" pitchFamily="34" charset="0"/>
            </a:endParaRP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304800" y="1143000"/>
          <a:ext cx="8515350" cy="4914900"/>
        </p:xfrm>
        <a:graphic>
          <a:graphicData uri="http://schemas.openxmlformats.org/presentationml/2006/ole">
            <p:oleObj spid="_x0000_s45058" name="Chart" r:id="rId3" imgW="7600995" imgH="4391010" progId="MSGraph.Chart.8">
              <p:embed followColorScheme="full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934200" cy="685800"/>
          </a:xfrm>
        </p:spPr>
        <p:txBody>
          <a:bodyPr/>
          <a:lstStyle/>
          <a:p>
            <a:r>
              <a:rPr kumimoji="0" lang="en-US" sz="1600" dirty="0" smtClean="0">
                <a:solidFill>
                  <a:schemeClr val="tx1"/>
                </a:solidFill>
              </a:rPr>
              <a:t>Typical Employment Breakdown</a:t>
            </a:r>
            <a:br>
              <a:rPr kumimoji="0" lang="en-US" sz="1600" dirty="0" smtClean="0">
                <a:solidFill>
                  <a:schemeClr val="tx1"/>
                </a:solidFill>
              </a:rPr>
            </a:br>
            <a:r>
              <a:rPr kumimoji="0" lang="en-US" sz="1600" dirty="0" smtClean="0">
                <a:solidFill>
                  <a:schemeClr val="tx1"/>
                </a:solidFill>
              </a:rPr>
              <a:t>July – December 2011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0800" y="1117600"/>
          <a:ext cx="873442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Employment profile: December 2011</a:t>
            </a:r>
          </a:p>
        </p:txBody>
      </p:sp>
      <p:sp>
        <p:nvSpPr>
          <p:cNvPr id="75781" name="Rectangle 19"/>
          <p:cNvSpPr>
            <a:spLocks noChangeArrowheads="1"/>
          </p:cNvSpPr>
          <p:nvPr/>
        </p:nvSpPr>
        <p:spPr bwMode="auto">
          <a:xfrm>
            <a:off x="6019800" y="5715000"/>
            <a:ext cx="2819400" cy="3810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Total </a:t>
            </a:r>
            <a:r>
              <a:rPr lang="en-US" sz="2000" b="1" dirty="0">
                <a:solidFill>
                  <a:schemeClr val="bg1"/>
                </a:solidFill>
                <a:latin typeface="Garamond" pitchFamily="18" charset="0"/>
              </a:rPr>
              <a:t>employment </a:t>
            </a:r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19 618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1"/>
            <a:ext cx="7010400" cy="458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1981200" y="2286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Fee income, Rm Constant 2000 prices (CPI Deflated) Annualised</a:t>
            </a: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304800" y="5638800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400">
              <a:latin typeface="Arial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28600" y="11430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41300" y="1270000"/>
          <a:ext cx="86233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8288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600" b="1" dirty="0">
                <a:latin typeface="Tahoma" pitchFamily="34" charset="0"/>
              </a:rPr>
              <a:t>Overall Employment Breakdown, by race</a:t>
            </a:r>
            <a:br>
              <a:rPr lang="en-US" sz="1600" b="1" dirty="0">
                <a:latin typeface="Tahoma" pitchFamily="34" charset="0"/>
              </a:rPr>
            </a:br>
            <a:r>
              <a:rPr lang="en-US" sz="1400" b="1" dirty="0" smtClean="0">
                <a:latin typeface="Tahoma" pitchFamily="34" charset="0"/>
              </a:rPr>
              <a:t>June 2004  </a:t>
            </a:r>
            <a:r>
              <a:rPr lang="en-US" sz="1400" b="1" dirty="0">
                <a:latin typeface="Tahoma" pitchFamily="34" charset="0"/>
              </a:rPr>
              <a:t>– </a:t>
            </a:r>
            <a:r>
              <a:rPr lang="en-US" sz="1400" b="1" dirty="0" smtClean="0">
                <a:latin typeface="Tahoma" pitchFamily="34" charset="0"/>
              </a:rPr>
              <a:t>December 2011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>
            <p:ph/>
          </p:nvPr>
        </p:nvGraphicFramePr>
        <p:xfrm>
          <a:off x="190500" y="1219200"/>
          <a:ext cx="8743950" cy="4629150"/>
        </p:xfrm>
        <a:graphic>
          <a:graphicData uri="http://schemas.openxmlformats.org/presentationml/2006/ole">
            <p:oleObj spid="_x0000_s143362" name="Chart" r:id="rId3" imgW="8743925" imgH="4629091" progId="MSGraph.Chart.8">
              <p:embed followColorScheme="full"/>
            </p:oleObj>
          </a:graphicData>
        </a:graphic>
      </p:graphicFrame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905000" y="2286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dirty="0">
                <a:latin typeface="Tahoma" pitchFamily="34" charset="0"/>
              </a:rPr>
              <a:t>Employment profile: Black only (excluding Asian / </a:t>
            </a:r>
            <a:r>
              <a:rPr lang="en-US" sz="1400" b="1" dirty="0" err="1" smtClean="0">
                <a:latin typeface="Tahoma" pitchFamily="34" charset="0"/>
              </a:rPr>
              <a:t>Coloureds</a:t>
            </a:r>
            <a:r>
              <a:rPr lang="en-US" sz="1400" b="1" dirty="0" smtClean="0">
                <a:latin typeface="Tahoma" pitchFamily="34" charset="0"/>
              </a:rPr>
              <a:t>) </a:t>
            </a:r>
            <a:r>
              <a:rPr lang="en-US" sz="1400" b="1" dirty="0">
                <a:latin typeface="Tahoma" pitchFamily="34" charset="0"/>
              </a:rPr>
              <a:t>representation of total employment </a:t>
            </a:r>
            <a:br>
              <a:rPr lang="en-US" sz="1400" b="1" dirty="0">
                <a:latin typeface="Tahoma" pitchFamily="34" charset="0"/>
              </a:rPr>
            </a:br>
            <a:r>
              <a:rPr lang="en-US" sz="1100" b="1" dirty="0">
                <a:latin typeface="Tahoma" pitchFamily="34" charset="0"/>
              </a:rPr>
              <a:t>% Share of total 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Professional Indemnity Insurance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Risk profile</a:t>
            </a:r>
          </a:p>
        </p:txBody>
      </p:sp>
      <p:graphicFrame>
        <p:nvGraphicFramePr>
          <p:cNvPr id="49154" name="Object 3"/>
          <p:cNvGraphicFramePr>
            <a:graphicFrameLocks noChangeAspect="1"/>
          </p:cNvGraphicFramePr>
          <p:nvPr>
            <p:ph idx="1"/>
          </p:nvPr>
        </p:nvGraphicFramePr>
        <p:xfrm>
          <a:off x="384175" y="1219200"/>
          <a:ext cx="8294688" cy="4572000"/>
        </p:xfrm>
        <a:graphic>
          <a:graphicData uri="http://schemas.openxmlformats.org/presentationml/2006/ole">
            <p:oleObj spid="_x0000_s49154" name="Chart" r:id="rId3" imgW="8829766" imgH="4867172" progId="MSGraph.Chart.8">
              <p:embed followColorScheme="full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>
            <p:ph/>
          </p:nvPr>
        </p:nvGraphicFramePr>
        <p:xfrm>
          <a:off x="76200" y="1223963"/>
          <a:ext cx="8836025" cy="4806950"/>
        </p:xfrm>
        <a:graphic>
          <a:graphicData uri="http://schemas.openxmlformats.org/presentationml/2006/ole">
            <p:oleObj spid="_x0000_s50178" name="Chart" r:id="rId3" imgW="8858380" imgH="4819664" progId="MSGraph.Chart.8">
              <p:embed followColorScheme="full"/>
            </p:oleObj>
          </a:graphicData>
        </a:graphic>
      </p:graphicFrame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828800" y="2286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 smtClean="0">
                <a:latin typeface="Tahoma" pitchFamily="34" charset="0"/>
              </a:rPr>
              <a:t>Equity Distribution </a:t>
            </a:r>
            <a:r>
              <a:rPr kumimoji="1" lang="en-US" sz="1800" b="1" dirty="0">
                <a:latin typeface="Tahoma" pitchFamily="34" charset="0"/>
              </a:rPr>
              <a:t>by firm 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ph/>
          </p:nvPr>
        </p:nvGraphicFramePr>
        <p:xfrm>
          <a:off x="441781" y="1143001"/>
          <a:ext cx="8535532" cy="4876800"/>
        </p:xfrm>
        <a:graphic>
          <a:graphicData uri="http://schemas.openxmlformats.org/presentationml/2006/ole">
            <p:oleObj spid="_x0000_s51202" name="Chart" r:id="rId3" imgW="9001178" imgH="5143584" progId="MSGraph.Chart.8">
              <p:embed followColorScheme="full"/>
            </p:oleObj>
          </a:graphicData>
        </a:graphic>
      </p:graphicFrame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828800" y="2286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600" b="1" dirty="0">
                <a:latin typeface="Tahoma" pitchFamily="34" charset="0"/>
              </a:rPr>
              <a:t>Ownership / Equity: % Share of total employment</a:t>
            </a:r>
            <a:br>
              <a:rPr lang="en-US" sz="1600" b="1" dirty="0">
                <a:latin typeface="Tahoma" pitchFamily="34" charset="0"/>
              </a:rPr>
            </a:br>
            <a:r>
              <a:rPr lang="en-US" sz="1600" b="1" dirty="0">
                <a:latin typeface="Tahoma" pitchFamily="34" charset="0"/>
              </a:rPr>
              <a:t>PTY, CC &amp; Partnerships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ph/>
          </p:nvPr>
        </p:nvGraphicFramePr>
        <p:xfrm>
          <a:off x="457200" y="1143000"/>
          <a:ext cx="8139113" cy="4650305"/>
        </p:xfrm>
        <a:graphic>
          <a:graphicData uri="http://schemas.openxmlformats.org/presentationml/2006/ole">
            <p:oleObj spid="_x0000_s52226" name="Chart" r:id="rId3" imgW="9001178" imgH="5143584" progId="MSGraph.Chart.8">
              <p:embed followColorScheme="full"/>
            </p:oleObj>
          </a:graphicData>
        </a:graphic>
      </p:graphicFrame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18288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dirty="0">
                <a:latin typeface="Tahoma" pitchFamily="34" charset="0"/>
              </a:rPr>
              <a:t>Black Ownership / Equity: % Share of total ownership / equity</a:t>
            </a:r>
            <a:br>
              <a:rPr lang="en-US" sz="1400" b="1" dirty="0">
                <a:latin typeface="Tahoma" pitchFamily="34" charset="0"/>
              </a:rPr>
            </a:br>
            <a:r>
              <a:rPr lang="en-US" sz="1400" b="1" dirty="0">
                <a:latin typeface="Tahoma" pitchFamily="34" charset="0"/>
              </a:rPr>
              <a:t>PTY, CC &amp; Partnerships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019800" y="6324600"/>
            <a:ext cx="2465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200" b="1">
                <a:solidFill>
                  <a:srgbClr val="FF0000"/>
                </a:solidFill>
              </a:rPr>
              <a:t>Black, including Asian &amp; Coloured</a:t>
            </a:r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</p:nvPr>
        </p:nvGraphicFramePr>
        <p:xfrm>
          <a:off x="304800" y="12192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6324600"/>
            <a:ext cx="2146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 smtClean="0"/>
              <a:t>Black including Coloured &amp; Asian</a:t>
            </a:r>
            <a:endParaRPr lang="en-ZA" sz="1100" dirty="0"/>
          </a:p>
        </p:txBody>
      </p:sp>
      <p:sp>
        <p:nvSpPr>
          <p:cNvPr id="6" name="Rectangle 5"/>
          <p:cNvSpPr/>
          <p:nvPr/>
        </p:nvSpPr>
        <p:spPr>
          <a:xfrm>
            <a:off x="1828800" y="1524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ZA" b="1" dirty="0" smtClean="0">
                <a:solidFill>
                  <a:srgbClr val="000066"/>
                </a:solidFill>
              </a:rPr>
              <a:t>Women contribution to ownership and equity</a:t>
            </a:r>
            <a:endParaRPr lang="en-ZA" sz="2400" b="1" dirty="0" smtClean="0">
              <a:solidFill>
                <a:srgbClr val="000066"/>
              </a:solidFill>
            </a:endParaRPr>
          </a:p>
          <a:p>
            <a:pPr>
              <a:defRPr sz="18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ZA" sz="1400" b="1" dirty="0" smtClean="0">
                <a:solidFill>
                  <a:srgbClr val="000066"/>
                </a:solidFill>
              </a:rPr>
              <a:t>% of total ownership / equity (PTY, CC and Partnerships)</a:t>
            </a:r>
            <a:endParaRPr lang="en-ZA" sz="1100" b="1" dirty="0" smtClean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6"/>
          <p:cNvGraphicFramePr>
            <a:graphicFrameLocks noChangeAspect="1"/>
          </p:cNvGraphicFramePr>
          <p:nvPr>
            <p:ph/>
          </p:nvPr>
        </p:nvGraphicFramePr>
        <p:xfrm>
          <a:off x="228600" y="1143000"/>
          <a:ext cx="8686800" cy="4800600"/>
        </p:xfrm>
        <a:graphic>
          <a:graphicData uri="http://schemas.openxmlformats.org/presentationml/2006/ole">
            <p:oleObj spid="_x0000_s53250" name="Chart" r:id="rId3" imgW="8686697" imgH="4800499" progId="MSGraph.Chart.8">
              <p:embed followColorScheme="full"/>
            </p:oleObj>
          </a:graphicData>
        </a:graphic>
      </p:graphicFrame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662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400" b="1" u="sng" dirty="0">
                <a:latin typeface="Tahoma" pitchFamily="34" charset="0"/>
              </a:rPr>
              <a:t>Black</a:t>
            </a:r>
            <a:r>
              <a:rPr lang="en-ZA" sz="2400" b="1" dirty="0">
                <a:latin typeface="Tahoma" pitchFamily="34" charset="0"/>
              </a:rPr>
              <a:t> ownership / equity</a:t>
            </a:r>
            <a:r>
              <a:rPr lang="en-ZA" sz="1400" b="1" dirty="0">
                <a:latin typeface="Tahoma" pitchFamily="34" charset="0"/>
              </a:rPr>
              <a:t> </a:t>
            </a:r>
          </a:p>
          <a:p>
            <a:r>
              <a:rPr lang="en-ZA" sz="1200" b="1" dirty="0">
                <a:latin typeface="Tahoma" pitchFamily="34" charset="0"/>
              </a:rPr>
              <a:t>as % of total ownership / equity by type of company</a:t>
            </a:r>
          </a:p>
          <a:p>
            <a:r>
              <a:rPr lang="en-ZA" sz="1200" b="1" dirty="0" smtClean="0">
                <a:latin typeface="Tahoma" pitchFamily="34" charset="0"/>
              </a:rPr>
              <a:t>December 2008 – </a:t>
            </a:r>
            <a:r>
              <a:rPr lang="en-ZA" sz="1200" b="1" dirty="0">
                <a:latin typeface="Tahoma" pitchFamily="34" charset="0"/>
              </a:rPr>
              <a:t>December </a:t>
            </a:r>
            <a:r>
              <a:rPr lang="en-ZA" sz="1200" b="1" dirty="0" smtClean="0">
                <a:latin typeface="Tahoma" pitchFamily="34" charset="0"/>
              </a:rPr>
              <a:t>2011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52400" y="5638800"/>
            <a:ext cx="350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Black</a:t>
            </a:r>
            <a:r>
              <a:rPr lang="en-US" sz="1000"/>
              <a:t> includes Asian and Coloureds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ph/>
          </p:nvPr>
        </p:nvGraphicFramePr>
        <p:xfrm>
          <a:off x="133350" y="1219200"/>
          <a:ext cx="8820150" cy="4857750"/>
        </p:xfrm>
        <a:graphic>
          <a:graphicData uri="http://schemas.openxmlformats.org/presentationml/2006/ole">
            <p:oleObj spid="_x0000_s54274" name="Chart" r:id="rId3" imgW="8820048" imgH="4857725" progId="MSGraph.Chart.8">
              <p:embed followColorScheme="full"/>
            </p:oleObj>
          </a:graphicData>
        </a:graphic>
      </p:graphicFrame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828800" y="1524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b="1" dirty="0">
                <a:latin typeface="Tahoma" pitchFamily="34" charset="0"/>
              </a:rPr>
              <a:t>Quality Management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ph/>
          </p:nvPr>
        </p:nvGraphicFramePr>
        <p:xfrm>
          <a:off x="133350" y="1219200"/>
          <a:ext cx="8820150" cy="4857750"/>
        </p:xfrm>
        <a:graphic>
          <a:graphicData uri="http://schemas.openxmlformats.org/presentationml/2006/ole">
            <p:oleObj spid="_x0000_s55298" name="Chart" r:id="rId3" imgW="8820048" imgH="4857725" progId="MSGraph.Chart.8">
              <p:embed followColorScheme="full"/>
            </p:oleObj>
          </a:graphicData>
        </a:graphic>
      </p:graphicFrame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1828800" y="1524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700" b="1">
                <a:latin typeface="Tahoma" pitchFamily="34" charset="0"/>
              </a:rPr>
              <a:t>ISO </a:t>
            </a:r>
            <a:r>
              <a:rPr lang="en-US" sz="1700" b="1" smtClean="0">
                <a:latin typeface="Tahoma" pitchFamily="34" charset="0"/>
              </a:rPr>
              <a:t>9001:2008 </a:t>
            </a:r>
            <a:r>
              <a:rPr lang="en-US" sz="1700" b="1" dirty="0">
                <a:latin typeface="Tahoma" pitchFamily="34" charset="0"/>
              </a:rPr>
              <a:t>Certificate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057"/>
          <p:cNvSpPr>
            <a:spLocks noChangeArrowheads="1"/>
          </p:cNvSpPr>
          <p:nvPr/>
        </p:nvSpPr>
        <p:spPr bwMode="auto">
          <a:xfrm>
            <a:off x="1828800" y="2286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Real Fee income (CPI deflated), 2000 prices: Annual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1430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CESA 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95400" y="1752600"/>
            <a:ext cx="684212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6400800" cy="177165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r"/>
            <a:r>
              <a:rPr lang="en-US" sz="28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www.cesa.co.za</a:t>
            </a:r>
            <a:endParaRPr lang="en-US" sz="2800" dirty="0" smtClean="0">
              <a:solidFill>
                <a:schemeClr val="bg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Tel: 011 463 2022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400800" cy="609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CESA Confidence Index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31800" y="1270000"/>
          <a:ext cx="8204200" cy="45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0598" y="632460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BECS, BER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639050" cy="467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27"/>
          <p:cNvGraphicFramePr>
            <a:graphicFrameLocks noChangeAspect="1"/>
          </p:cNvGraphicFramePr>
          <p:nvPr/>
        </p:nvGraphicFramePr>
        <p:xfrm>
          <a:off x="279400" y="1346200"/>
          <a:ext cx="86804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9812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800" b="1" dirty="0">
                <a:latin typeface="Tahoma" pitchFamily="34" charset="0"/>
              </a:rPr>
              <a:t>Real Fee income (CPI deflated) vs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5">
      <a:dk1>
        <a:srgbClr val="000066"/>
      </a:dk1>
      <a:lt1>
        <a:srgbClr val="FFFFFF"/>
      </a:lt1>
      <a:dk2>
        <a:srgbClr val="0000FF"/>
      </a:dk2>
      <a:lt2>
        <a:srgbClr val="000000"/>
      </a:lt2>
      <a:accent1>
        <a:srgbClr val="0066FF"/>
      </a:accent1>
      <a:accent2>
        <a:srgbClr val="33CCCC"/>
      </a:accent2>
      <a:accent3>
        <a:srgbClr val="FFFFFF"/>
      </a:accent3>
      <a:accent4>
        <a:srgbClr val="000056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Contemporary Portra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temporary Portrait 5">
    <a:dk1>
      <a:srgbClr val="000066"/>
    </a:dk1>
    <a:lt1>
      <a:srgbClr val="FFFFFF"/>
    </a:lt1>
    <a:dk2>
      <a:srgbClr val="0000FF"/>
    </a:dk2>
    <a:lt2>
      <a:srgbClr val="000000"/>
    </a:lt2>
    <a:accent1>
      <a:srgbClr val="0066FF"/>
    </a:accent1>
    <a:accent2>
      <a:srgbClr val="33CCCC"/>
    </a:accent2>
    <a:accent3>
      <a:srgbClr val="FFFFFF"/>
    </a:accent3>
    <a:accent4>
      <a:srgbClr val="000056"/>
    </a:accent4>
    <a:accent5>
      <a:srgbClr val="AAB8FF"/>
    </a:accent5>
    <a:accent6>
      <a:srgbClr val="2DB9B9"/>
    </a:accent6>
    <a:hlink>
      <a:srgbClr val="FF00FF"/>
    </a:hlink>
    <a:folHlink>
      <a:srgbClr val="9933FF"/>
    </a:folHlink>
  </a:clrScheme>
  <a:fontScheme name="Contemporary Portrai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12694</TotalTime>
  <Words>1121</Words>
  <Application>Microsoft Office PowerPoint</Application>
  <PresentationFormat>On-screen Show (4:3)</PresentationFormat>
  <Paragraphs>228</Paragraphs>
  <Slides>60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Contemporary Portrait</vt:lpstr>
      <vt:lpstr>Chart</vt:lpstr>
      <vt:lpstr>July - December 2011</vt:lpstr>
      <vt:lpstr>Firm distribution based on Annual Turnover based on responses received</vt:lpstr>
      <vt:lpstr>Economic Impact CESA Membership earnings % of GDP</vt:lpstr>
      <vt:lpstr>Relationship to Gross Fixed Capital Formation</vt:lpstr>
      <vt:lpstr>Slide 5</vt:lpstr>
      <vt:lpstr>Slide 6</vt:lpstr>
      <vt:lpstr>CESA Confidence Index</vt:lpstr>
      <vt:lpstr>Industry Confidence</vt:lpstr>
      <vt:lpstr>Slide 9</vt:lpstr>
      <vt:lpstr>Slide 10</vt:lpstr>
      <vt:lpstr>Slide 11</vt:lpstr>
      <vt:lpstr>Slide 12</vt:lpstr>
      <vt:lpstr>Slide 13</vt:lpstr>
      <vt:lpstr>Discounting</vt:lpstr>
      <vt:lpstr>Slide 15</vt:lpstr>
      <vt:lpstr>Slide 16</vt:lpstr>
      <vt:lpstr>Slide 17</vt:lpstr>
      <vt:lpstr>Slide 18</vt:lpstr>
      <vt:lpstr>Fee earnings by selected sector Smoothed |2 survey average</vt:lpstr>
      <vt:lpstr>Fee earnings by sector Rm Constant prices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Fee income outstanding for longer than 90 days December 2011</vt:lpstr>
      <vt:lpstr>Slide 44</vt:lpstr>
      <vt:lpstr>Slide 45</vt:lpstr>
      <vt:lpstr>Slide 46</vt:lpstr>
      <vt:lpstr>Slide 47</vt:lpstr>
      <vt:lpstr>Typical Employment Breakdown July – December 2011</vt:lpstr>
      <vt:lpstr>Typical Employment profile: December 2011</vt:lpstr>
      <vt:lpstr>Slide 50</vt:lpstr>
      <vt:lpstr>Slide 51</vt:lpstr>
      <vt:lpstr>Professional Indemnity Insurance Risk profile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bifsa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SAACE Membership survey June 1998</dc:title>
  <dc:creator>bifsa</dc:creator>
  <cp:lastModifiedBy>jeans</cp:lastModifiedBy>
  <cp:revision>1009</cp:revision>
  <cp:lastPrinted>2000-06-08T08:34:25Z</cp:lastPrinted>
  <dcterms:created xsi:type="dcterms:W3CDTF">1999-03-28T19:44:01Z</dcterms:created>
  <dcterms:modified xsi:type="dcterms:W3CDTF">2012-03-30T09:20:35Z</dcterms:modified>
</cp:coreProperties>
</file>